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327" r:id="rId3"/>
    <p:sldId id="326" r:id="rId4"/>
    <p:sldId id="320" r:id="rId5"/>
    <p:sldId id="319" r:id="rId6"/>
    <p:sldId id="260" r:id="rId7"/>
    <p:sldId id="259" r:id="rId8"/>
    <p:sldId id="328" r:id="rId9"/>
    <p:sldId id="335" r:id="rId10"/>
    <p:sldId id="351" r:id="rId11"/>
    <p:sldId id="337" r:id="rId12"/>
    <p:sldId id="370" r:id="rId13"/>
    <p:sldId id="353" r:id="rId14"/>
    <p:sldId id="372" r:id="rId15"/>
    <p:sldId id="329" r:id="rId16"/>
    <p:sldId id="333" r:id="rId17"/>
    <p:sldId id="355" r:id="rId18"/>
    <p:sldId id="322" r:id="rId19"/>
    <p:sldId id="344" r:id="rId20"/>
    <p:sldId id="323" r:id="rId21"/>
    <p:sldId id="356" r:id="rId22"/>
    <p:sldId id="350" r:id="rId23"/>
    <p:sldId id="367" r:id="rId24"/>
    <p:sldId id="368" r:id="rId25"/>
    <p:sldId id="366" r:id="rId26"/>
    <p:sldId id="369" r:id="rId27"/>
    <p:sldId id="272" r:id="rId28"/>
    <p:sldId id="358" r:id="rId29"/>
    <p:sldId id="354" r:id="rId30"/>
    <p:sldId id="359" r:id="rId31"/>
    <p:sldId id="361" r:id="rId32"/>
    <p:sldId id="362" r:id="rId33"/>
    <p:sldId id="360" r:id="rId34"/>
    <p:sldId id="365" r:id="rId35"/>
    <p:sldId id="347" r:id="rId36"/>
    <p:sldId id="340" r:id="rId37"/>
    <p:sldId id="341" r:id="rId38"/>
    <p:sldId id="342" r:id="rId39"/>
    <p:sldId id="278" r:id="rId40"/>
    <p:sldId id="371" r:id="rId41"/>
    <p:sldId id="291" r:id="rId42"/>
    <p:sldId id="292" r:id="rId43"/>
    <p:sldId id="293" r:id="rId44"/>
    <p:sldId id="266" r:id="rId45"/>
    <p:sldId id="268" r:id="rId46"/>
    <p:sldId id="269" r:id="rId47"/>
    <p:sldId id="270" r:id="rId48"/>
    <p:sldId id="271" r:id="rId49"/>
    <p:sldId id="273" r:id="rId50"/>
    <p:sldId id="274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4" r:id="rId61"/>
  </p:sldIdLst>
  <p:sldSz cx="9144000" cy="5143500" type="screen16x9"/>
  <p:notesSz cx="6858000" cy="9144000"/>
  <p:embeddedFontLst>
    <p:embeddedFont>
      <p:font typeface="Titillium Web" panose="02010600030101010101" charset="-122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Montserrat" panose="02010600030101010101" charset="0"/>
      <p:regular r:id="rId71"/>
      <p:bold r:id="rId72"/>
      <p:italic r:id="rId73"/>
      <p:boldItalic r:id="rId74"/>
    </p:embeddedFont>
    <p:embeddedFont>
      <p:font typeface="Quantico" panose="02010600030101010101" charset="0"/>
      <p:regular r:id="rId75"/>
      <p:bold r:id="rId76"/>
      <p:italic r:id="rId77"/>
      <p:boldItalic r:id="rId78"/>
    </p:embeddedFont>
    <p:embeddedFont>
      <p:font typeface="Titillium Web Light" panose="02010600030101010101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Xi" initials="CX" lastIdx="1" clrIdx="0">
    <p:extLst>
      <p:ext uri="{19B8F6BF-5375-455C-9EA6-DF929625EA0E}">
        <p15:presenceInfo xmlns:p15="http://schemas.microsoft.com/office/powerpoint/2012/main" userId="f1847c6f5cc2e0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171DD6-2702-4FCF-BC82-B343C2BCD5F6}">
  <a:tblStyle styleId="{25171DD6-2702-4FCF-BC82-B343C2BCD5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AF98B6-0896-4745-9ED8-C8CFF3DE44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730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6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24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057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612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46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549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384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39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780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923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884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921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82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690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320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66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73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8511268d0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8511268d0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347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40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661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7add315f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7add315f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7add315f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7add315f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7add315f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7add315f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7add315f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7add315f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7add315f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c7add315f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7add315f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7add315f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7add315f5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7add315f5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7add315f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7add315f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c7add315f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c7add315f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208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15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941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870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4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162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50745/best-factor-extraction-methods-in-factor-analysi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zh-CN" sz="2400" dirty="0"/>
              <a:t>(</a:t>
            </a:r>
            <a:r>
              <a:rPr lang="zh-CN" altLang="en-US" sz="2400" dirty="0"/>
              <a:t>连续变量的</a:t>
            </a:r>
            <a:r>
              <a:rPr lang="en-US" altLang="zh-CN" sz="2400" dirty="0"/>
              <a:t>)</a:t>
            </a:r>
            <a:r>
              <a:rPr lang="zh-CN" altLang="en-US" dirty="0"/>
              <a:t>构成问题（其一） </a:t>
            </a:r>
            <a:r>
              <a:rPr lang="en-US" altLang="zh-CN" dirty="0"/>
              <a:t>Construction</a:t>
            </a:r>
            <a:r>
              <a:rPr lang="en-US" altLang="zh-CN" sz="1400" dirty="0"/>
              <a:t>(in continuous variables)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05311E-1D7F-4B65-B574-E210802ADA77}"/>
              </a:ext>
            </a:extLst>
          </p:cNvPr>
          <p:cNvSpPr txBox="1"/>
          <p:nvPr/>
        </p:nvSpPr>
        <p:spPr>
          <a:xfrm>
            <a:off x="975250" y="3609891"/>
            <a:ext cx="110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lt1"/>
                </a:solidFill>
                <a:latin typeface="Quantico"/>
                <a:sym typeface="Quantico"/>
              </a:rPr>
              <a:t>Xi Chen</a:t>
            </a:r>
            <a:endParaRPr lang="zh-CN" altLang="en-US" sz="1800" dirty="0">
              <a:solidFill>
                <a:schemeClr val="lt1"/>
              </a:solidFill>
              <a:latin typeface="Quantico"/>
              <a:sym typeface="Quantico"/>
            </a:endParaRP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8B06087A-752F-4A22-A2C9-F6764FA081A8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1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3429602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基本问题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400" dirty="0"/>
              <a:t>如果我们有一组 </a:t>
            </a:r>
            <a:r>
              <a:rPr lang="en-US" altLang="zh-CN" sz="1400" dirty="0"/>
              <a:t>N </a:t>
            </a:r>
            <a:r>
              <a:rPr lang="zh-CN" altLang="en-US" sz="1400" dirty="0"/>
              <a:t>维向量，现在要将其降到 </a:t>
            </a:r>
            <a:r>
              <a:rPr lang="en-US" altLang="zh-CN" sz="1400" dirty="0"/>
              <a:t>K </a:t>
            </a:r>
            <a:r>
              <a:rPr lang="zh-CN" altLang="en-US" sz="1400" dirty="0"/>
              <a:t>维（</a:t>
            </a:r>
            <a:r>
              <a:rPr lang="en-US" altLang="zh-CN" sz="1400" dirty="0"/>
              <a:t>K </a:t>
            </a:r>
            <a:r>
              <a:rPr lang="zh-CN" altLang="en-US" sz="1400" dirty="0"/>
              <a:t>小于 </a:t>
            </a:r>
            <a:r>
              <a:rPr lang="en-US" altLang="zh-CN" sz="1400" dirty="0"/>
              <a:t>N</a:t>
            </a:r>
            <a:r>
              <a:rPr lang="zh-CN" altLang="en-US" sz="1400" dirty="0"/>
              <a:t>），那么我们应该如何选择 </a:t>
            </a:r>
            <a:r>
              <a:rPr lang="en-US" altLang="zh-CN" sz="1400" dirty="0"/>
              <a:t>K </a:t>
            </a:r>
            <a:r>
              <a:rPr lang="zh-CN" altLang="en-US" sz="1400" dirty="0"/>
              <a:t>个基才能最大程度保留原有的信息？</a:t>
            </a:r>
          </a:p>
        </p:txBody>
      </p:sp>
      <p:pic>
        <p:nvPicPr>
          <p:cNvPr id="1026" name="Picture 2" descr="https://bkimg.cdn.bcebos.com/pic/810a19d8bc3eb1351283fce3a91ea8d3fd1f4425?x-bce-process=image/watermark,image_d2F0ZXIvYmFpa2UxODA=,g_7,xp_5,yp_5">
            <a:extLst>
              <a:ext uri="{FF2B5EF4-FFF2-40B4-BE49-F238E27FC236}">
                <a16:creationId xmlns:a16="http://schemas.microsoft.com/office/drawing/2014/main" id="{ABE375C2-F391-4F86-800E-A1CF4473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95" y="1096296"/>
            <a:ext cx="2846035" cy="28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57B9395C-78D4-4384-87B9-4E9240D57C07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10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219074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3537756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解法</a:t>
            </a:r>
            <a:endParaRPr dirty="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400" dirty="0"/>
              <a:t>为了让</a:t>
            </a:r>
            <a:r>
              <a:rPr lang="en-US" altLang="zh-CN" sz="1400" dirty="0"/>
              <a:t>K</a:t>
            </a:r>
            <a:r>
              <a:rPr lang="zh-CN" altLang="en-US" sz="1400" dirty="0"/>
              <a:t>个变量尽可能表示更多的原始信息，我们希望它们之间不存在线性相关性，因为相关性意味着两个变量不是完全独立，必然存在重复表示的信息。</a:t>
            </a:r>
            <a:endParaRPr sz="1400" dirty="0"/>
          </a:p>
        </p:txBody>
      </p:sp>
      <p:pic>
        <p:nvPicPr>
          <p:cNvPr id="1026" name="Picture 2" descr="https://bkimg.cdn.bcebos.com/pic/810a19d8bc3eb1351283fce3a91ea8d3fd1f4425?x-bce-process=image/watermark,image_d2F0ZXIvYmFpa2UxODA=,g_7,xp_5,yp_5">
            <a:extLst>
              <a:ext uri="{FF2B5EF4-FFF2-40B4-BE49-F238E27FC236}">
                <a16:creationId xmlns:a16="http://schemas.microsoft.com/office/drawing/2014/main" id="{ABE375C2-F391-4F86-800E-A1CF4473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95" y="1096296"/>
            <a:ext cx="2846035" cy="28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5A14FAA3-9995-4C91-939A-82393487E9B8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11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71631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632317" y="2111312"/>
            <a:ext cx="3305700" cy="2859236"/>
            <a:chOff x="5632317" y="1189775"/>
            <a:chExt cx="3305700" cy="3483050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执行探索性因子分析</a:t>
              </a: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1. </a:t>
              </a:r>
              <a:r>
                <a:rPr lang="zh-CN" altLang="en-US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因子提取</a:t>
              </a: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2. </a:t>
              </a:r>
              <a:r>
                <a:rPr lang="zh-CN" altLang="en-US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因子旋转</a:t>
              </a: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3. </a:t>
              </a:r>
              <a:r>
                <a:rPr lang="zh-CN" altLang="en-US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解释因子结构</a:t>
              </a: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2286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2286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0" y="2111488"/>
            <a:ext cx="3546900" cy="2859060"/>
            <a:chOff x="0" y="1189989"/>
            <a:chExt cx="3546900" cy="3482836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常规检验</a:t>
              </a: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决定数据集适不适合做因子分析。</a:t>
              </a: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连续变量数据。</a:t>
              </a: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好像违反了以后你们就不做一样。</a:t>
              </a:r>
              <a:endParaRPr sz="9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944204" y="2111312"/>
            <a:ext cx="3305700" cy="2859236"/>
            <a:chOff x="2944204" y="1189775"/>
            <a:chExt cx="3305700" cy="3483050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碎石图和特征值</a:t>
              </a: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根据碎石图的拐点或是研究者的理论依据，决定选几个因子。</a:t>
              </a: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>
                <a:lnSpc>
                  <a:spcPct val="115000"/>
                </a:lnSpc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也可以通过特征值的经验标准（</a:t>
              </a:r>
              <a:r>
                <a:rPr lang="en-US" altLang="zh-CN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&gt;1</a:t>
              </a: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）来选取，是基于主成分分析的思路来做的，不太好</a:t>
              </a: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>
                <a:lnSpc>
                  <a:spcPct val="115000"/>
                </a:lnSpc>
              </a:pPr>
              <a:endParaRPr lang="en-US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>
                <a:lnSpc>
                  <a:spcPct val="115000"/>
                </a:lnSpc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一种新方法：平行分析（</a:t>
              </a:r>
              <a:r>
                <a:rPr lang="en-US" altLang="zh-CN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parallel analysis</a:t>
              </a: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）</a:t>
              </a: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5CE55495-3D82-49BB-86A5-27DBAB079EB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1862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碎石图</a:t>
            </a:r>
            <a:br>
              <a:rPr lang="en-US" altLang="zh-CN" dirty="0"/>
            </a:br>
            <a:r>
              <a:rPr lang="en-US" altLang="zh-CN" sz="1600" dirty="0"/>
              <a:t>Scree</a:t>
            </a:r>
            <a:endParaRPr dirty="0"/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975250" y="1727522"/>
            <a:ext cx="2632108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用于表示信息保存量在成分上的比例（使用方差表示）</a:t>
            </a:r>
            <a:endParaRPr lang="en-US" altLang="zh-C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/>
              <a:t>因为是方差，所以相加等于</a:t>
            </a:r>
            <a:r>
              <a:rPr lang="en-US" altLang="zh-CN" sz="1800" dirty="0"/>
              <a:t>1</a:t>
            </a:r>
            <a:r>
              <a:rPr lang="zh-CN" altLang="en-US" sz="1800" dirty="0"/>
              <a:t>。</a:t>
            </a:r>
            <a:endParaRPr lang="en-US" altLang="zh-CN" sz="1800" dirty="0"/>
          </a:p>
        </p:txBody>
      </p:sp>
      <p:pic>
        <p:nvPicPr>
          <p:cNvPr id="1028" name="Picture 4" descr="http://www.sthda.com/english/sthda-upload/figures/principal-component-methods/026-mca-in-r-factominer-video-eigenvalue-scree-plot-1.png">
            <a:extLst>
              <a:ext uri="{FF2B5EF4-FFF2-40B4-BE49-F238E27FC236}">
                <a16:creationId xmlns:a16="http://schemas.microsoft.com/office/drawing/2014/main" id="{77390462-5EF2-4344-990F-DC010ECA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57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53D5D-A614-4360-9059-69D9B2DA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平行分析（</a:t>
            </a:r>
            <a:r>
              <a:rPr lang="en-US" altLang="zh-CN" dirty="0"/>
              <a:t>parallel analysis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72602E-EA6A-47A7-9343-503176005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https://www.jianshu.com/p/22e1c4eb1731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CB5738-2288-4C1E-A661-A9C3384138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677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A7F067-D90A-46A4-BD85-713FD3F3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9144000" cy="3657600"/>
          </a:xfrm>
          <a:prstGeom prst="rect">
            <a:avLst/>
          </a:prstGeom>
        </p:spPr>
      </p:pic>
      <p:sp>
        <p:nvSpPr>
          <p:cNvPr id="5" name="Google Shape;124;p18">
            <a:extLst>
              <a:ext uri="{FF2B5EF4-FFF2-40B4-BE49-F238E27FC236}">
                <a16:creationId xmlns:a16="http://schemas.microsoft.com/office/drawing/2014/main" id="{42FD6CDB-E1C4-4677-8849-66891CC68F32}"/>
              </a:ext>
            </a:extLst>
          </p:cNvPr>
          <p:cNvSpPr txBox="1">
            <a:spLocks/>
          </p:cNvSpPr>
          <p:nvPr/>
        </p:nvSpPr>
        <p:spPr>
          <a:xfrm>
            <a:off x="3536553" y="4531138"/>
            <a:ext cx="2313641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/>
                </a:solidFill>
                <a:latin typeface="Quantico" panose="02010600030101010101" charset="0"/>
              </a:rPr>
              <a:t>F=2</a:t>
            </a:r>
            <a:r>
              <a:rPr lang="zh-CN" altLang="en-US" sz="2000" dirty="0">
                <a:solidFill>
                  <a:schemeClr val="bg1"/>
                </a:solidFill>
                <a:latin typeface="Quantico" panose="02010600030101010101" charset="0"/>
              </a:rPr>
              <a:t>或</a:t>
            </a:r>
            <a:r>
              <a:rPr lang="en-US" altLang="zh-CN" sz="2000" dirty="0">
                <a:solidFill>
                  <a:schemeClr val="bg1"/>
                </a:solidFill>
                <a:latin typeface="Quantico" panose="02010600030101010101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Quantico" panose="02010600030101010101" charset="0"/>
              </a:rPr>
              <a:t>的旋转过程</a:t>
            </a: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4B331E90-A926-425A-8442-27C627D8D361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15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146052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一些需要注意的点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CN" altLang="en-US" dirty="0"/>
              <a:t>对原始数据的正则化或预处理敏感（相对缩放）</a:t>
            </a:r>
            <a:endParaRPr lang="en-US" altLang="zh-CN" dirty="0"/>
          </a:p>
          <a:p>
            <a:pPr lvl="1"/>
            <a:r>
              <a:rPr lang="en-US" altLang="zh-CN" sz="1600" dirty="0"/>
              <a:t>AKA </a:t>
            </a:r>
            <a:r>
              <a:rPr lang="zh-CN" altLang="en-US" sz="1600" dirty="0"/>
              <a:t>一般需要标准化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pPr marL="457200" lvl="1">
              <a:spcBef>
                <a:spcPts val="600"/>
              </a:spcBef>
              <a:buClr>
                <a:schemeClr val="lt2"/>
              </a:buClr>
            </a:pPr>
            <a:r>
              <a:rPr lang="zh-CN" altLang="en-US" dirty="0"/>
              <a:t>因为是投影，成分是线性组合</a:t>
            </a:r>
            <a:r>
              <a:rPr lang="zh-CN" altLang="en-US" sz="1600" dirty="0"/>
              <a:t>（即没有残差的回归）</a:t>
            </a:r>
            <a:endParaRPr lang="en-US" altLang="zh-CN" dirty="0"/>
          </a:p>
          <a:p>
            <a:pPr marL="914400" lvl="2">
              <a:spcBef>
                <a:spcPts val="600"/>
              </a:spcBef>
              <a:buClr>
                <a:schemeClr val="lt2"/>
              </a:buClr>
            </a:pPr>
            <a:endParaRPr lang="en-US" altLang="zh-CN" sz="1600" dirty="0"/>
          </a:p>
          <a:p>
            <a:pPr marL="914400" lvl="2">
              <a:spcBef>
                <a:spcPts val="600"/>
              </a:spcBef>
              <a:buClr>
                <a:schemeClr val="lt2"/>
              </a:buClr>
            </a:pPr>
            <a:endParaRPr lang="en-US" altLang="zh-CN" sz="1600" dirty="0"/>
          </a:p>
          <a:p>
            <a:pPr marL="457200" lvl="1">
              <a:spcBef>
                <a:spcPts val="600"/>
              </a:spcBef>
              <a:buClr>
                <a:schemeClr val="lt2"/>
              </a:buClr>
            </a:pPr>
            <a:r>
              <a:rPr lang="zh-CN" altLang="en-US" dirty="0"/>
              <a:t>大多数情况下，需要计算因子得分（</a:t>
            </a:r>
            <a:r>
              <a:rPr lang="en-US" altLang="zh-CN" dirty="0"/>
              <a:t>score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sz="1600" dirty="0"/>
              <a:t>组成问题，即上面的公式</a:t>
            </a:r>
            <a:endParaRPr lang="en-US" altLang="zh-CN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endParaRPr dirty="0"/>
          </a:p>
        </p:txBody>
      </p:sp>
      <p:pic>
        <p:nvPicPr>
          <p:cNvPr id="4098" name="Picture 2" descr="1cc02d2145c5344be3759f8b3b8e0fdc.png">
            <a:extLst>
              <a:ext uri="{FF2B5EF4-FFF2-40B4-BE49-F238E27FC236}">
                <a16:creationId xmlns:a16="http://schemas.microsoft.com/office/drawing/2014/main" id="{0786C412-064D-4C42-A697-3139A876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93" y="2998094"/>
            <a:ext cx="22764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A331DB15-CAD3-463E-9D30-0B221AF606D8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16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297010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is is Figure 1 in Mirman et al., 2015, Nature Communications">
            <a:extLst>
              <a:ext uri="{FF2B5EF4-FFF2-40B4-BE49-F238E27FC236}">
                <a16:creationId xmlns:a16="http://schemas.microsoft.com/office/drawing/2014/main" id="{1359EFE0-663B-438E-982A-99801907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14" y="94831"/>
            <a:ext cx="6935372" cy="495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7A3FA76B-C8E1-454D-B7EE-B9CC824633CF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17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84440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6005F-6D42-424D-A995-4F11DE0843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拓展：独立成分分析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515A13-C214-4D97-955E-95DC3B9C6A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Independent Component Analysis</a:t>
            </a:r>
            <a:r>
              <a:rPr lang="en-US" altLang="zh-CN" sz="1400" dirty="0"/>
              <a:t>  </a:t>
            </a:r>
            <a:r>
              <a:rPr lang="zh-CN" altLang="en-US" sz="1400" dirty="0"/>
              <a:t>常用于脑电（我也不懂原理）</a:t>
            </a: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00507BCA-0545-4851-A30D-8CA77D347A24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18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591436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区别？</a:t>
            </a:r>
            <a:endParaRPr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7ED3F2-973E-45B0-A7F6-08ADC9A2A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50176"/>
              </p:ext>
            </p:extLst>
          </p:nvPr>
        </p:nvGraphicFramePr>
        <p:xfrm>
          <a:off x="1524000" y="1742929"/>
          <a:ext cx="6096000" cy="2733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08911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47759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独立成分分析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(ICA)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主成分分析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(PCA)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311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优化高阶统计数据，例如峰度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优化了表示二阶统计数据的协方差矩阵</a:t>
                      </a:r>
                    </a:p>
                    <a:p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104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找到独立的成分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发现相关的成分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1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可以提取独立于高阶相关性的独立源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当混合数据的高阶相关性较小或不显着时，可以提取独立源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51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不强调成分的相互正交性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侧重于主要成分的相互正交性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75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将混合信号分解为其不同源的信号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减少了量纲以避免过度拟合问题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6668905"/>
                  </a:ext>
                </a:extLst>
              </a:tr>
            </a:tbl>
          </a:graphicData>
        </a:graphic>
      </p:graphicFrame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DD22F2FA-63A8-45C9-BD1D-6865F768EE6B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19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93918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zh-CN" dirty="0"/>
              <a:t>Menu[a]</a:t>
            </a:r>
            <a:endParaRPr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zh-CN" altLang="en-US" dirty="0"/>
              <a:t>统计思维的两条通路</a:t>
            </a:r>
            <a:endParaRPr lang="en-US" altLang="zh-CN" dirty="0"/>
          </a:p>
          <a:p>
            <a:pPr marL="457200" lvl="1">
              <a:spcBef>
                <a:spcPts val="600"/>
              </a:spcBef>
              <a:buClr>
                <a:schemeClr val="lt2"/>
              </a:buClr>
            </a:pPr>
            <a:r>
              <a:rPr lang="en-US" altLang="zh-CN" dirty="0"/>
              <a:t>EDA</a:t>
            </a:r>
            <a:r>
              <a:rPr lang="zh-CN" altLang="en-US" dirty="0"/>
              <a:t>：降维问题</a:t>
            </a:r>
            <a:endParaRPr lang="en-US" altLang="zh-CN" dirty="0"/>
          </a:p>
          <a:p>
            <a:pPr marL="457200" lvl="1">
              <a:spcBef>
                <a:spcPts val="600"/>
              </a:spcBef>
              <a:buClr>
                <a:schemeClr val="lt2"/>
              </a:buClr>
            </a:pPr>
            <a:r>
              <a:rPr lang="en-US" altLang="zh-CN" dirty="0"/>
              <a:t>CDA</a:t>
            </a:r>
            <a:r>
              <a:rPr lang="zh-CN" altLang="en-US" dirty="0"/>
              <a:t>：构成问题</a:t>
            </a:r>
            <a:endParaRPr lang="en-US" altLang="zh-CN"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2"/>
          </p:nvPr>
        </p:nvSpPr>
        <p:spPr>
          <a:xfrm>
            <a:off x="3470500" y="1529907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zh-CN" altLang="en-US" dirty="0"/>
              <a:t>对于降维问题，我们有什么（常用的）方法？</a:t>
            </a:r>
            <a:endParaRPr lang="en-US" altLang="zh-CN" dirty="0"/>
          </a:p>
          <a:p>
            <a:r>
              <a:rPr lang="zh-CN" altLang="en-US" dirty="0"/>
              <a:t>主成分分析</a:t>
            </a:r>
            <a:endParaRPr lang="en-US" altLang="zh-CN" dirty="0"/>
          </a:p>
          <a:p>
            <a:r>
              <a:rPr lang="zh-CN" altLang="en-US" dirty="0"/>
              <a:t>（探索性）因子分析</a:t>
            </a:r>
            <a:endParaRPr lang="en-US" altLang="zh-CN" dirty="0"/>
          </a:p>
          <a:p>
            <a:r>
              <a:rPr lang="zh-CN" altLang="en-US" dirty="0"/>
              <a:t>独立成分分析</a:t>
            </a:r>
            <a:endParaRPr lang="en-US" altLang="zh-CN"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3"/>
          </p:nvPr>
        </p:nvSpPr>
        <p:spPr>
          <a:xfrm>
            <a:off x="5975475" y="1529907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/>
              <a:t>对于构成问题，我们有什么（确定的）方法？</a:t>
            </a:r>
            <a:endParaRPr dirty="0"/>
          </a:p>
          <a:p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结构性问题：（验证性）因素分析</a:t>
            </a:r>
            <a:endParaRPr lang="en-US" altLang="zh-C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016A8588-5CAE-449D-AFF4-3EA28A4F4B4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2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590313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2FD13-A51D-491A-8BF7-ACE010B02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（探索性）因子分析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66F0F1-769C-4837-AB3C-F27A8E163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Exploratory data analysis  </a:t>
            </a:r>
            <a:r>
              <a:rPr lang="zh-CN" altLang="en-US" sz="1400" dirty="0"/>
              <a:t>常用于心理结构等虚无缥缈的东西</a:t>
            </a:r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FBDAECC6-65A9-4029-8E09-2FBAA92235DE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20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2698755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62F56A-1A49-4A54-B11B-451094C3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0"/>
            <a:ext cx="6787299" cy="5143500"/>
          </a:xfrm>
          <a:prstGeom prst="rect">
            <a:avLst/>
          </a:prstGeom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80EC606E-0542-44B9-8084-1EEDEABB457B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21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92473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区别？</a:t>
            </a:r>
            <a:endParaRPr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27ED3F2-973E-45B0-A7F6-08ADC9A2A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57608"/>
              </p:ext>
            </p:extLst>
          </p:nvPr>
        </p:nvGraphicFramePr>
        <p:xfrm>
          <a:off x="1524000" y="1742929"/>
          <a:ext cx="6096000" cy="17780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08911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47759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探索性因子分析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(EFA)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主成分分析</a:t>
                      </a:r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Quantico" panose="02010600030101010101" charset="0"/>
                        </a:rPr>
                        <a:t>(PCA)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Quantico" panose="02010600030101010101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311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cap="none" dirty="0">
                          <a:solidFill>
                            <a:schemeClr val="bg1"/>
                          </a:solidFill>
                          <a:latin typeface="Quantico" panose="02010600030101010101" charset="0"/>
                          <a:ea typeface="+mn-ea"/>
                          <a:cs typeface="+mn-cs"/>
                          <a:sym typeface="Arial"/>
                        </a:rPr>
                        <a:t>因子之间没有线性关系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cap="none" dirty="0">
                          <a:solidFill>
                            <a:schemeClr val="bg1"/>
                          </a:solidFill>
                          <a:latin typeface="Quantico" panose="02010600030101010101" charset="0"/>
                          <a:ea typeface="+mn-ea"/>
                          <a:cs typeface="+mn-cs"/>
                          <a:sym typeface="Arial"/>
                        </a:rPr>
                        <a:t>成分与变量之间是线性关系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104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cap="none" dirty="0">
                          <a:solidFill>
                            <a:schemeClr val="bg1"/>
                          </a:solidFill>
                          <a:latin typeface="Quantico" panose="02010600030101010101" charset="0"/>
                          <a:ea typeface="+mn-ea"/>
                          <a:cs typeface="+mn-cs"/>
                          <a:sym typeface="Arial"/>
                        </a:rPr>
                        <a:t>因子并非原始变量的简单取舍，而是一种新的综合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cap="none" dirty="0">
                          <a:solidFill>
                            <a:schemeClr val="bg1"/>
                          </a:solidFill>
                          <a:latin typeface="Quantico" panose="02010600030101010101" charset="0"/>
                          <a:ea typeface="+mn-ea"/>
                          <a:cs typeface="+mn-cs"/>
                          <a:sym typeface="Arial"/>
                        </a:rPr>
                        <a:t>成分是变量之间的简单快速降维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1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cap="none" dirty="0">
                          <a:solidFill>
                            <a:schemeClr val="bg1"/>
                          </a:solidFill>
                          <a:latin typeface="Quantico" panose="02010600030101010101" charset="0"/>
                          <a:ea typeface="+mn-ea"/>
                          <a:cs typeface="+mn-cs"/>
                          <a:sym typeface="Arial"/>
                        </a:rPr>
                        <a:t>因子具有明确解释性，可以最大限度地发挥专业分析的作用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cap="none" dirty="0">
                          <a:solidFill>
                            <a:schemeClr val="bg1"/>
                          </a:solidFill>
                          <a:latin typeface="Quantico" panose="02010600030101010101" charset="0"/>
                          <a:ea typeface="+mn-ea"/>
                          <a:cs typeface="+mn-cs"/>
                          <a:sym typeface="Arial"/>
                        </a:rPr>
                        <a:t>成分不具有明确解释性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515327"/>
                  </a:ext>
                </a:extLst>
              </a:tr>
            </a:tbl>
          </a:graphicData>
        </a:graphic>
      </p:graphicFrame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86844771-A1A2-49E3-96A7-1E605DFFD7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05234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F7CF1-F446-4537-B228-BEC96E8B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区别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2023.02.09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ECCE16-D144-4B9F-A918-F48792DAA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49" y="1575121"/>
            <a:ext cx="7234363" cy="393600"/>
          </a:xfrm>
        </p:spPr>
        <p:txBody>
          <a:bodyPr/>
          <a:lstStyle/>
          <a:p>
            <a:r>
              <a:rPr lang="zh-CN" altLang="en-US" dirty="0"/>
              <a:t>形成模型与反映模型（与因果有关）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85AC-79B0-47B2-AF8F-0D871C2CDF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F8A12C-A038-4C0C-AED4-AE093638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84" y="2084975"/>
            <a:ext cx="6256562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8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DC4AF3-70B0-4213-BA61-9713F10FA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FB3EDD-8E6D-4A84-9F08-54D68B8CA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304800"/>
            <a:ext cx="68865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03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FB8C9-1AC7-4882-83B9-373B7F52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区别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2023.02.09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14CF94-C9F9-4542-800A-0A4419EF7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误差项的引入：</a:t>
            </a:r>
            <a:r>
              <a:rPr lang="zh-CN" altLang="en-US" sz="1400" dirty="0"/>
              <a:t>主成分解释了原始变量的全部方差，无方差损失；因子模型中除了有公因子外还有特殊因子，公因子只解释了部分信息，有方差损失；</a:t>
            </a:r>
          </a:p>
          <a:p>
            <a:r>
              <a:rPr lang="zh-CN" altLang="en-US" sz="1800" dirty="0"/>
              <a:t>唯一性：</a:t>
            </a:r>
            <a:r>
              <a:rPr lang="zh-CN" altLang="en-US" sz="1400" dirty="0"/>
              <a:t>主成分分析不存在因子旋转，主成分是唯一的；因子分析进行因子旋转，解不唯一；</a:t>
            </a:r>
          </a:p>
          <a:p>
            <a:r>
              <a:rPr lang="zh-CN" altLang="en-US" sz="1800" dirty="0"/>
              <a:t>实际意义：</a:t>
            </a:r>
            <a:r>
              <a:rPr lang="zh-CN" altLang="en-US" sz="1400" dirty="0"/>
              <a:t>主成分没有实际意义；公因子有实际意义；</a:t>
            </a:r>
          </a:p>
          <a:p>
            <a:r>
              <a:rPr lang="zh-CN" altLang="en-US" sz="1800" dirty="0"/>
              <a:t>应用：</a:t>
            </a:r>
            <a:r>
              <a:rPr lang="zh-CN" altLang="en-US" sz="1400" dirty="0"/>
              <a:t>主成分侧重信息贡献、影响力综合评价；因子分析侧重成因清晰性的综合评价。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CF6A00-DB09-44ED-B18D-8D7710CFE5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9761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E6CA56-F3BE-4AE2-BF44-4458B1E8A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75117E-69B2-49A3-9883-3C4CE9041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64" y="1006511"/>
            <a:ext cx="2476715" cy="1821338"/>
          </a:xfrm>
          <a:prstGeom prst="rect">
            <a:avLst/>
          </a:prstGeom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7BCA01FB-3957-424B-A477-0E2D784F4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250" y="2914244"/>
            <a:ext cx="7193400" cy="1887606"/>
          </a:xfrm>
        </p:spPr>
        <p:txBody>
          <a:bodyPr/>
          <a:lstStyle/>
          <a:p>
            <a:r>
              <a:rPr lang="en-US" altLang="zh-CN" sz="1800" dirty="0"/>
              <a:t>3</a:t>
            </a:r>
            <a:r>
              <a:rPr lang="zh-CN" altLang="en-US" sz="1800" dirty="0"/>
              <a:t>组件</a:t>
            </a:r>
            <a:r>
              <a:rPr lang="en-US" altLang="zh-CN" sz="1800" dirty="0"/>
              <a:t>/</a:t>
            </a:r>
            <a:r>
              <a:rPr lang="zh-CN" altLang="en-US" sz="1800" dirty="0"/>
              <a:t>成分（</a:t>
            </a:r>
            <a:r>
              <a:rPr lang="en-US" altLang="zh-CN" sz="1800" dirty="0"/>
              <a:t>components</a:t>
            </a:r>
            <a:r>
              <a:rPr lang="zh-CN" altLang="en-US" sz="1800" dirty="0"/>
              <a:t>）：</a:t>
            </a:r>
            <a:endParaRPr lang="en-US" altLang="zh-CN" sz="1800" dirty="0"/>
          </a:p>
          <a:p>
            <a:r>
              <a:rPr lang="en-US" altLang="zh-CN" sz="1800" dirty="0"/>
              <a:t>A</a:t>
            </a:r>
            <a:r>
              <a:rPr lang="zh-CN" altLang="en-US" sz="1800" dirty="0"/>
              <a:t>：特定方差     </a:t>
            </a:r>
            <a:r>
              <a:rPr lang="en-US" altLang="zh-CN" sz="1800" dirty="0"/>
              <a:t>B</a:t>
            </a:r>
            <a:r>
              <a:rPr lang="zh-CN" altLang="en-US" sz="1800" dirty="0"/>
              <a:t>：共同方差    </a:t>
            </a:r>
            <a:r>
              <a:rPr lang="en-US" altLang="zh-CN" sz="1800" dirty="0"/>
              <a:t>C</a:t>
            </a:r>
            <a:r>
              <a:rPr lang="zh-CN" altLang="en-US" sz="1800" dirty="0"/>
              <a:t>：误差方差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EFA</a:t>
            </a:r>
            <a:r>
              <a:rPr lang="zh-CN" altLang="en-US" sz="1800" dirty="0"/>
              <a:t>：只考虑</a:t>
            </a:r>
            <a:r>
              <a:rPr lang="en-US" altLang="zh-CN" sz="1800" dirty="0"/>
              <a:t>B</a:t>
            </a:r>
          </a:p>
          <a:p>
            <a:r>
              <a:rPr lang="en-US" altLang="zh-CN" sz="1800" dirty="0"/>
              <a:t>PCA</a:t>
            </a:r>
            <a:r>
              <a:rPr lang="zh-CN" altLang="en-US" sz="1800" dirty="0"/>
              <a:t>：</a:t>
            </a:r>
            <a:r>
              <a:rPr lang="en-US" altLang="zh-CN" sz="1800" dirty="0"/>
              <a:t>A+B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844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632317" y="2111312"/>
            <a:ext cx="3305700" cy="2859236"/>
            <a:chOff x="5632317" y="1189775"/>
            <a:chExt cx="3305700" cy="3483050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执行探索性因子分析</a:t>
              </a: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1. </a:t>
              </a:r>
              <a:r>
                <a:rPr lang="zh-CN" altLang="en-US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因子提取</a:t>
              </a: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2. </a:t>
              </a:r>
              <a:r>
                <a:rPr lang="zh-CN" altLang="en-US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因子旋转</a:t>
              </a: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3. </a:t>
              </a:r>
              <a:r>
                <a:rPr lang="zh-CN" altLang="en-US" sz="1200" dirty="0">
                  <a:solidFill>
                    <a:schemeClr val="bg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解释因子结构</a:t>
              </a: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2286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lang="en-US" altLang="zh-CN"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2286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AutoNum type="arabicPeriod"/>
              </a:pPr>
              <a:endParaRPr sz="1200" dirty="0">
                <a:solidFill>
                  <a:schemeClr val="bg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0" y="2111488"/>
            <a:ext cx="3546900" cy="2859060"/>
            <a:chOff x="0" y="1189989"/>
            <a:chExt cx="3546900" cy="3482836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常规检验</a:t>
              </a: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决定数据集适不适合做因子分析。</a:t>
              </a: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9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好像违反了以后你们就不做一样。</a:t>
              </a:r>
              <a:endParaRPr sz="9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944204" y="2111312"/>
            <a:ext cx="3305700" cy="2859236"/>
            <a:chOff x="2944204" y="1189775"/>
            <a:chExt cx="3305700" cy="3483050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碎石图和特征值</a:t>
              </a:r>
              <a:endParaRPr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根据碎石图的拐点或是研究者的理论依据，决定选几个因子。</a:t>
              </a: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zh-CN"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lvl="0">
                <a:lnSpc>
                  <a:spcPct val="115000"/>
                </a:lnSpc>
              </a:pP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也可以通过特征值的经验标准（</a:t>
              </a:r>
              <a:r>
                <a:rPr lang="en-US" altLang="zh-CN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&gt;1</a:t>
              </a:r>
              <a:r>
                <a:rPr lang="zh-CN" altLang="en-US" sz="1200" dirty="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）来选取，太主观，不太好。</a:t>
              </a:r>
              <a:endParaRPr sz="12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id="{5CE55495-3D82-49BB-86A5-27DBAB079EB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7990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4"/>
            <a:ext cx="3409200" cy="34440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KMO</a:t>
            </a:r>
            <a:endParaRPr b="1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dirty="0"/>
              <a:t>Kaiser-Meyer-Olkin</a:t>
            </a:r>
            <a:r>
              <a:rPr lang="zh-CN" altLang="en-US" dirty="0"/>
              <a:t>检验统计量用于比较变量间简单相关系数和偏相关系数。</a:t>
            </a:r>
            <a:endParaRPr lang="en-US" altLang="zh-CN" dirty="0"/>
          </a:p>
          <a:p>
            <a:pPr marL="0" lvl="0" indent="0">
              <a:spcBef>
                <a:spcPts val="0"/>
              </a:spcBef>
              <a:buNone/>
            </a:pP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100" dirty="0"/>
              <a:t>当所有变量间的简单相关系数平方和远远大于偏相关系数平方和时，</a:t>
            </a:r>
            <a:r>
              <a:rPr lang="en-US" altLang="zh-CN" sz="1100" dirty="0"/>
              <a:t>KMO</a:t>
            </a:r>
            <a:r>
              <a:rPr lang="zh-CN" altLang="en-US" sz="1100" dirty="0"/>
              <a:t>值接近</a:t>
            </a:r>
            <a:r>
              <a:rPr lang="en-US" altLang="zh-CN" sz="1100" dirty="0"/>
              <a:t>1</a:t>
            </a:r>
            <a:r>
              <a:rPr lang="zh-CN" altLang="en-US" sz="1100" dirty="0"/>
              <a:t>。</a:t>
            </a:r>
            <a:r>
              <a:rPr lang="en-US" altLang="zh-CN" sz="1100" dirty="0"/>
              <a:t>KMO</a:t>
            </a:r>
            <a:r>
              <a:rPr lang="zh-CN" altLang="en-US" sz="1100" dirty="0"/>
              <a:t>值越接近于</a:t>
            </a:r>
            <a:r>
              <a:rPr lang="en-US" altLang="zh-CN" sz="1100" dirty="0"/>
              <a:t>1</a:t>
            </a:r>
            <a:r>
              <a:rPr lang="zh-CN" altLang="en-US" sz="1100" dirty="0"/>
              <a:t>，意味着变量间的相关性越强，原有变量越适合作因子分析；当所有变量间的简单相关系数平方和接近</a:t>
            </a:r>
            <a:r>
              <a:rPr lang="en-US" altLang="zh-CN" sz="1100" dirty="0"/>
              <a:t>0</a:t>
            </a:r>
            <a:r>
              <a:rPr lang="zh-CN" altLang="en-US" sz="1100" dirty="0"/>
              <a:t>时，</a:t>
            </a:r>
            <a:r>
              <a:rPr lang="en-US" altLang="zh-CN" sz="1100" dirty="0"/>
              <a:t>KMO</a:t>
            </a:r>
            <a:r>
              <a:rPr lang="zh-CN" altLang="en-US" sz="1100" dirty="0"/>
              <a:t>值接近</a:t>
            </a:r>
            <a:r>
              <a:rPr lang="en-US" altLang="zh-CN" sz="1100" dirty="0"/>
              <a:t>0</a:t>
            </a:r>
            <a:r>
              <a:rPr lang="zh-CN" altLang="en-US" sz="1100" dirty="0"/>
              <a:t>。</a:t>
            </a:r>
            <a:r>
              <a:rPr lang="en-US" altLang="zh-CN" sz="1100" dirty="0"/>
              <a:t>KMO</a:t>
            </a:r>
            <a:r>
              <a:rPr lang="zh-CN" altLang="en-US" sz="1100" dirty="0"/>
              <a:t>值越接近于</a:t>
            </a:r>
            <a:r>
              <a:rPr lang="en-US" altLang="zh-CN" sz="1100" dirty="0"/>
              <a:t>0,</a:t>
            </a:r>
            <a:r>
              <a:rPr lang="zh-CN" altLang="en-US" sz="1100" dirty="0"/>
              <a:t>意味着变量间的相关性越弱，原有变量越不适合作因子分析。</a:t>
            </a:r>
            <a:endParaRPr lang="en-US" altLang="zh-CN" sz="1100" dirty="0"/>
          </a:p>
          <a:p>
            <a:pPr marL="0" lvl="0" indent="0">
              <a:spcBef>
                <a:spcPts val="0"/>
              </a:spcBef>
              <a:buNone/>
            </a:pPr>
            <a:endParaRPr lang="en-US" altLang="zh-CN" sz="1100" dirty="0"/>
          </a:p>
          <a:p>
            <a:pPr marL="0" lvl="0" indent="0">
              <a:spcBef>
                <a:spcPts val="0"/>
              </a:spcBef>
              <a:buNone/>
            </a:pPr>
            <a:endParaRPr lang="en-US" altLang="zh-CN" sz="1100" dirty="0"/>
          </a:p>
          <a:p>
            <a:pPr marL="0" lvl="0" indent="0">
              <a:spcBef>
                <a:spcPts val="0"/>
              </a:spcBef>
              <a:buNone/>
            </a:pPr>
            <a:endParaRPr lang="en-US" altLang="zh-CN" sz="11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1100" dirty="0"/>
          </a:p>
          <a:p>
            <a:pPr marL="0" indent="0">
              <a:spcBef>
                <a:spcPts val="0"/>
              </a:spcBef>
              <a:buNone/>
            </a:pPr>
            <a:r>
              <a:rPr lang="zh-CN" altLang="en-US" sz="1100" dirty="0"/>
              <a:t>实际上可以简单用相关性矩阵代替。</a:t>
            </a:r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常规检验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3378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/>
              <a:t>Bartlett test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zh-CN" dirty="0"/>
              <a:t>Bartlett's</a:t>
            </a:r>
            <a:r>
              <a:rPr lang="zh-CN" altLang="en-US" dirty="0"/>
              <a:t>球状检验用于检验相关阵中各变量间的相关性，是否为单位阵，即检验各个变量是否各自独立。</a:t>
            </a:r>
            <a:endParaRPr lang="en-US" altLang="zh-CN" dirty="0"/>
          </a:p>
          <a:p>
            <a:pPr marL="0" lvl="0" indent="0" algn="ctr">
              <a:spcBef>
                <a:spcPts val="0"/>
              </a:spcBef>
              <a:buNone/>
            </a:pPr>
            <a:endParaRPr lang="en-US" altLang="zh-CN" sz="16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altLang="zh-CN" sz="1600" dirty="0"/>
              <a:t>H0: </a:t>
            </a:r>
            <a:r>
              <a:rPr lang="zh-CN" altLang="en-US" sz="1600" dirty="0"/>
              <a:t>变量之间互相独立</a:t>
            </a:r>
            <a:endParaRPr lang="en-US" altLang="zh-CN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11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11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11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11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1100" dirty="0"/>
          </a:p>
          <a:p>
            <a:pPr marL="0" indent="0">
              <a:spcBef>
                <a:spcPts val="0"/>
              </a:spcBef>
              <a:buNone/>
            </a:pPr>
            <a:endParaRPr lang="en-US" altLang="zh-CN" sz="1100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122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A38F3D2-124B-4584-B5BD-38DFE27450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785382A-FE10-42C1-9550-B1198378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因子分析的（理想）碎石图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624D89-539C-4084-9123-ECF98CCB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541"/>
            <a:ext cx="9146830" cy="4511710"/>
          </a:xfrm>
          <a:prstGeom prst="rect">
            <a:avLst/>
          </a:prstGeom>
        </p:spPr>
      </p:pic>
      <p:sp>
        <p:nvSpPr>
          <p:cNvPr id="7" name="Google Shape;373;p37">
            <a:extLst>
              <a:ext uri="{FF2B5EF4-FFF2-40B4-BE49-F238E27FC236}">
                <a16:creationId xmlns:a16="http://schemas.microsoft.com/office/drawing/2014/main" id="{D30DFFC4-21AF-4C2A-9B85-292C1E2E1B7B}"/>
              </a:ext>
            </a:extLst>
          </p:cNvPr>
          <p:cNvSpPr txBox="1"/>
          <p:nvPr/>
        </p:nvSpPr>
        <p:spPr>
          <a:xfrm>
            <a:off x="96019" y="257630"/>
            <a:ext cx="5817436" cy="20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理想中的一种因子分析碎石图：成分适中，而不只是一方独大             </a:t>
            </a:r>
            <a:r>
              <a:rPr lang="en-US" altLang="zh-CN" sz="9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Powered by </a:t>
            </a:r>
            <a:r>
              <a:rPr lang="en-US" altLang="zh-CN" sz="900" dirty="0" err="1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plotly</a:t>
            </a:r>
            <a:r>
              <a:rPr lang="en-US" altLang="zh-CN" sz="9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 2022</a:t>
            </a: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4222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b="1" dirty="0"/>
              <a:t>探索性数据分析（</a:t>
            </a:r>
            <a:r>
              <a:rPr lang="en-US" altLang="zh-CN" b="1" dirty="0"/>
              <a:t>Exploratory data analysis</a:t>
            </a:r>
            <a:r>
              <a:rPr lang="zh-CN" altLang="en-US" b="1" dirty="0"/>
              <a:t>）</a:t>
            </a:r>
            <a:endParaRPr b="1" dirty="0"/>
          </a:p>
          <a:p>
            <a:pPr marL="342900" indent="-342900"/>
            <a:r>
              <a:rPr lang="zh-CN" altLang="en-US" sz="1600" dirty="0"/>
              <a:t>你没有问题等待证明，但是你有一些数据</a:t>
            </a:r>
            <a:endParaRPr lang="en-US" altLang="zh-CN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两条通路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2" y="1575125"/>
            <a:ext cx="3540485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zh-CN" altLang="en-US" b="1" dirty="0"/>
              <a:t>验证性数据分析（</a:t>
            </a:r>
            <a:r>
              <a:rPr lang="en-US" altLang="zh-CN" b="1" dirty="0"/>
              <a:t>Confirmatory data analysis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285750" indent="-285750"/>
            <a:r>
              <a:rPr lang="zh-CN" altLang="en-US" sz="1600" dirty="0"/>
              <a:t>你有一个问题等待证明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228291B8-C1E2-464C-BF8A-535B8BECB4E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3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2749647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因子提取方法（</a:t>
            </a:r>
            <a:r>
              <a:rPr lang="en-US" altLang="zh-CN" dirty="0"/>
              <a:t>in SPSS and R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183" name="Google Shape;183;p24"/>
          <p:cNvCxnSpPr>
            <a:stCxn id="184" idx="2"/>
            <a:endCxn id="185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6" name="Google Shape;186;p24"/>
          <p:cNvCxnSpPr>
            <a:cxnSpLocks/>
            <a:stCxn id="187" idx="2"/>
            <a:endCxn id="188" idx="0"/>
          </p:cNvCxnSpPr>
          <p:nvPr/>
        </p:nvCxnSpPr>
        <p:spPr>
          <a:xfrm rot="-5400000" flipH="1">
            <a:off x="2716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9" name="Google Shape;189;p24"/>
          <p:cNvCxnSpPr>
            <a:cxnSpLocks/>
            <a:stCxn id="190" idx="0"/>
            <a:endCxn id="187" idx="2"/>
          </p:cNvCxnSpPr>
          <p:nvPr/>
        </p:nvCxnSpPr>
        <p:spPr>
          <a:xfrm rot="-5400000">
            <a:off x="1871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1" name="Google Shape;191;p24"/>
          <p:cNvCxnSpPr>
            <a:stCxn id="185" idx="2"/>
            <a:endCxn id="192" idx="0"/>
          </p:cNvCxnSpPr>
          <p:nvPr/>
        </p:nvCxnSpPr>
        <p:spPr>
          <a:xfrm rot="-5400000" flipH="1">
            <a:off x="62571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4"/>
          <p:cNvCxnSpPr>
            <a:stCxn id="194" idx="0"/>
            <a:endCxn id="185" idx="2"/>
          </p:cNvCxnSpPr>
          <p:nvPr/>
        </p:nvCxnSpPr>
        <p:spPr>
          <a:xfrm rot="-5400000">
            <a:off x="54118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5" name="Google Shape;195;p24"/>
          <p:cNvCxnSpPr>
            <a:stCxn id="187" idx="0"/>
            <a:endCxn id="184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4" name="Google Shape;184;p24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因子提取方法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最小二乘及其拓展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其他方法：因式分解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2661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</a:t>
            </a:r>
            <a:r>
              <a:rPr lang="en-US" altLang="zh-CN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lpha </a:t>
            </a: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因式分解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575600" y="3963863"/>
            <a:ext cx="1538100" cy="58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主轴因式分解 </a:t>
            </a:r>
            <a:r>
              <a:rPr lang="en-US" altLang="zh-CN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PAF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725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广义最小二乘 </a:t>
            </a:r>
            <a:r>
              <a:rPr lang="en-US" altLang="zh-CN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GLS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035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未加权最小二乘 </a:t>
            </a:r>
            <a:r>
              <a:rPr lang="en-US" altLang="zh-CN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即普通最小二乘</a:t>
            </a:r>
            <a:r>
              <a:rPr lang="en-US" altLang="zh-CN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OLS</a:t>
            </a:r>
          </a:p>
        </p:txBody>
      </p:sp>
      <p:cxnSp>
        <p:nvCxnSpPr>
          <p:cNvPr id="26" name="Google Shape;191;p24">
            <a:extLst>
              <a:ext uri="{FF2B5EF4-FFF2-40B4-BE49-F238E27FC236}">
                <a16:creationId xmlns:a16="http://schemas.microsoft.com/office/drawing/2014/main" id="{1BD0C655-7419-4383-86F2-C2204B9FD9EB}"/>
              </a:ext>
            </a:extLst>
          </p:cNvPr>
          <p:cNvCxnSpPr>
            <a:cxnSpLocks/>
          </p:cNvCxnSpPr>
          <p:nvPr/>
        </p:nvCxnSpPr>
        <p:spPr>
          <a:xfrm>
            <a:off x="6189750" y="3608363"/>
            <a:ext cx="2214634" cy="355500"/>
          </a:xfrm>
          <a:prstGeom prst="bentConnector3">
            <a:avLst>
              <a:gd name="adj1" fmla="val 10006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3" name="Google Shape;192;p24">
            <a:extLst>
              <a:ext uri="{FF2B5EF4-FFF2-40B4-BE49-F238E27FC236}">
                <a16:creationId xmlns:a16="http://schemas.microsoft.com/office/drawing/2014/main" id="{8812EF26-AA44-42E1-9F6A-E9E10998C27F}"/>
              </a:ext>
            </a:extLst>
          </p:cNvPr>
          <p:cNvSpPr txBox="1"/>
          <p:nvPr/>
        </p:nvSpPr>
        <p:spPr>
          <a:xfrm>
            <a:off x="763257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映像因式分解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4" name="Google Shape;195;p24">
            <a:extLst>
              <a:ext uri="{FF2B5EF4-FFF2-40B4-BE49-F238E27FC236}">
                <a16:creationId xmlns:a16="http://schemas.microsoft.com/office/drawing/2014/main" id="{79B0E276-316F-47D6-A1A5-7B9CDDAEBA0D}"/>
              </a:ext>
            </a:extLst>
          </p:cNvPr>
          <p:cNvCxnSpPr>
            <a:cxnSpLocks/>
          </p:cNvCxnSpPr>
          <p:nvPr/>
        </p:nvCxnSpPr>
        <p:spPr>
          <a:xfrm flipV="1">
            <a:off x="1239520" y="2381214"/>
            <a:ext cx="3180080" cy="287248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2" name="Google Shape;187;p24">
            <a:extLst>
              <a:ext uri="{FF2B5EF4-FFF2-40B4-BE49-F238E27FC236}">
                <a16:creationId xmlns:a16="http://schemas.microsoft.com/office/drawing/2014/main" id="{B8AFBBE7-B50B-47CB-8A62-D71C8FDC0EA2}"/>
              </a:ext>
            </a:extLst>
          </p:cNvPr>
          <p:cNvSpPr txBox="1"/>
          <p:nvPr/>
        </p:nvSpPr>
        <p:spPr>
          <a:xfrm>
            <a:off x="470470" y="2668462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CN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Light"/>
                <a:ea typeface="Titillium Web Light"/>
                <a:cs typeface="Titillium Web Light"/>
                <a:sym typeface="Titillium Web Light"/>
              </a:rPr>
              <a:t>×  </a:t>
            </a: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Light"/>
                <a:ea typeface="Titillium Web Light"/>
                <a:cs typeface="Titillium Web Light"/>
                <a:sym typeface="Titillium Web Light"/>
              </a:rPr>
              <a:t>主成分</a:t>
            </a:r>
            <a:endParaRPr lang="en-US" altLang="zh-CN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lvl="0" algn="ctr"/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Light"/>
                <a:ea typeface="Titillium Web Light"/>
                <a:cs typeface="Titillium Web Light"/>
                <a:sym typeface="Titillium Web Light"/>
              </a:rPr>
              <a:t>（</a:t>
            </a:r>
            <a:r>
              <a:rPr lang="en-US" altLang="zh-CN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Light"/>
                <a:ea typeface="Titillium Web Light"/>
                <a:cs typeface="Titillium Web Light"/>
                <a:sym typeface="Titillium Web Light"/>
              </a:rPr>
              <a:t>PCA</a:t>
            </a: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 Light"/>
                <a:ea typeface="Titillium Web Light"/>
                <a:cs typeface="Titillium Web Light"/>
                <a:sym typeface="Titillium Web Light"/>
              </a:rPr>
              <a:t>，不是因子分析！）</a:t>
            </a:r>
            <a:endParaRPr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3" name="Google Shape;186;p24">
            <a:extLst>
              <a:ext uri="{FF2B5EF4-FFF2-40B4-BE49-F238E27FC236}">
                <a16:creationId xmlns:a16="http://schemas.microsoft.com/office/drawing/2014/main" id="{4F51F22A-02A2-4BEB-9FDE-DE2DCDBA47A4}"/>
              </a:ext>
            </a:extLst>
          </p:cNvPr>
          <p:cNvCxnSpPr>
            <a:cxnSpLocks/>
          </p:cNvCxnSpPr>
          <p:nvPr/>
        </p:nvCxnSpPr>
        <p:spPr>
          <a:xfrm rot="-5400000" flipH="1">
            <a:off x="27163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5" name="Google Shape;373;p37">
            <a:extLst>
              <a:ext uri="{FF2B5EF4-FFF2-40B4-BE49-F238E27FC236}">
                <a16:creationId xmlns:a16="http://schemas.microsoft.com/office/drawing/2014/main" id="{CAD4A70C-04C5-45FD-BBB6-E0A4A0D969A6}"/>
              </a:ext>
            </a:extLst>
          </p:cNvPr>
          <p:cNvSpPr txBox="1"/>
          <p:nvPr/>
        </p:nvSpPr>
        <p:spPr>
          <a:xfrm>
            <a:off x="131188" y="4769340"/>
            <a:ext cx="8872903" cy="20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sz="1200" dirty="0">
                <a:solidFill>
                  <a:schemeClr val="lt2"/>
                </a:solidFill>
                <a:latin typeface="Titillium Web Light"/>
                <a:sym typeface="Titillium Web Light"/>
                <a:hlinkClick r:id="rId3"/>
              </a:rPr>
              <a:t>https://stats.stackexchange.com/questions/50745/best-factor-extraction-methods-in-factor-analysis</a:t>
            </a:r>
            <a:endParaRPr lang="en-US" altLang="zh-CN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https://towardsdatascience.com/exploratory-factor-analysis-vs-principal-components-from-concept-to-application-b67bbbdb82c4</a:t>
            </a: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350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A7F067-D90A-46A4-BD85-713FD3F3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9144000" cy="3657600"/>
          </a:xfrm>
          <a:prstGeom prst="rect">
            <a:avLst/>
          </a:prstGeom>
        </p:spPr>
      </p:pic>
      <p:sp>
        <p:nvSpPr>
          <p:cNvPr id="5" name="Google Shape;124;p18">
            <a:extLst>
              <a:ext uri="{FF2B5EF4-FFF2-40B4-BE49-F238E27FC236}">
                <a16:creationId xmlns:a16="http://schemas.microsoft.com/office/drawing/2014/main" id="{42FD6CDB-E1C4-4677-8849-66891CC68F32}"/>
              </a:ext>
            </a:extLst>
          </p:cNvPr>
          <p:cNvSpPr txBox="1">
            <a:spLocks/>
          </p:cNvSpPr>
          <p:nvPr/>
        </p:nvSpPr>
        <p:spPr>
          <a:xfrm>
            <a:off x="3536553" y="4531138"/>
            <a:ext cx="2313641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/>
                </a:solidFill>
                <a:latin typeface="Quantico" panose="02010600030101010101" charset="0"/>
              </a:rPr>
              <a:t>F=2</a:t>
            </a:r>
            <a:r>
              <a:rPr lang="zh-CN" altLang="en-US" sz="2000" dirty="0">
                <a:solidFill>
                  <a:schemeClr val="bg1"/>
                </a:solidFill>
                <a:latin typeface="Quantico" panose="02010600030101010101" charset="0"/>
              </a:rPr>
              <a:t>或</a:t>
            </a:r>
            <a:r>
              <a:rPr lang="en-US" altLang="zh-CN" sz="2000" dirty="0">
                <a:solidFill>
                  <a:schemeClr val="bg1"/>
                </a:solidFill>
                <a:latin typeface="Quantico" panose="02010600030101010101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Quantico" panose="02010600030101010101" charset="0"/>
              </a:rPr>
              <a:t>的旋转过程</a:t>
            </a: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4B331E90-A926-425A-8442-27C627D8D361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31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533281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b="1" dirty="0"/>
              <a:t>正交旋转</a:t>
            </a:r>
            <a:endParaRPr lang="en-US" altLang="zh-CN" b="1" dirty="0"/>
          </a:p>
          <a:p>
            <a:pPr lvl="0"/>
            <a:r>
              <a:rPr lang="zh-CN" altLang="en-US" sz="1600" dirty="0"/>
              <a:t>假设因子之间不存在相关关系</a:t>
            </a:r>
            <a:endParaRPr lang="en-US" altLang="zh-CN" sz="1600" dirty="0"/>
          </a:p>
          <a:p>
            <a:r>
              <a:rPr lang="zh-CN" altLang="en-US" sz="1600" dirty="0"/>
              <a:t>“为了让</a:t>
            </a:r>
            <a:r>
              <a:rPr lang="en-US" altLang="zh-CN" sz="1600" dirty="0"/>
              <a:t>K</a:t>
            </a:r>
            <a:r>
              <a:rPr lang="zh-CN" altLang="en-US" sz="1600" dirty="0"/>
              <a:t>个变量尽可能表示更多的原始信息，我们希望它们之间不存在线性相关性，因为相关性意味着两个变量不是完全独立，必然存在重复表示的信息。”</a:t>
            </a:r>
          </a:p>
          <a:p>
            <a:pPr lvl="0"/>
            <a:endParaRPr dirty="0"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因子旋转方法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2" y="1575125"/>
            <a:ext cx="3540485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zh-CN" altLang="en-US" b="1" dirty="0"/>
              <a:t>斜交旋转</a:t>
            </a:r>
            <a:endParaRPr lang="en-US" altLang="zh-CN" b="1" dirty="0"/>
          </a:p>
          <a:p>
            <a:r>
              <a:rPr lang="zh-CN" altLang="en-US" sz="1600" dirty="0"/>
              <a:t>假设因子之间存在相关关系。</a:t>
            </a:r>
            <a:endParaRPr lang="en-US" altLang="zh-CN" sz="1600" dirty="0"/>
          </a:p>
          <a:p>
            <a:r>
              <a:rPr lang="zh-CN" altLang="en-US" sz="1600" dirty="0"/>
              <a:t>不要求因子轴相互垂直，可以停留在因子空间的任意位置，从而使每条因子轴更靠近各自的变量群</a:t>
            </a:r>
            <a:endParaRPr lang="en-US" altLang="zh-CN" sz="1600" dirty="0"/>
          </a:p>
          <a:p>
            <a:r>
              <a:rPr lang="zh-CN" altLang="en-US" sz="1600" dirty="0"/>
              <a:t>“因子之间可以相关”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228291B8-C1E2-464C-BF8A-535B8BECB4E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32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1419376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因子旋转方法（</a:t>
            </a:r>
            <a:r>
              <a:rPr lang="en-US" altLang="zh-CN" dirty="0"/>
              <a:t>in SPSS and R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183" name="Google Shape;183;p24"/>
          <p:cNvCxnSpPr>
            <a:stCxn id="184" idx="2"/>
            <a:endCxn id="185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6" name="Google Shape;186;p24"/>
          <p:cNvCxnSpPr>
            <a:cxnSpLocks/>
            <a:stCxn id="187" idx="2"/>
            <a:endCxn id="188" idx="0"/>
          </p:cNvCxnSpPr>
          <p:nvPr/>
        </p:nvCxnSpPr>
        <p:spPr>
          <a:xfrm rot="16200000" flipH="1">
            <a:off x="2865699" y="3036464"/>
            <a:ext cx="702302" cy="113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9" name="Google Shape;189;p24"/>
          <p:cNvCxnSpPr>
            <a:cxnSpLocks/>
            <a:endCxn id="187" idx="2"/>
          </p:cNvCxnSpPr>
          <p:nvPr/>
        </p:nvCxnSpPr>
        <p:spPr>
          <a:xfrm rot="5400000" flipH="1" flipV="1">
            <a:off x="2176934" y="3491496"/>
            <a:ext cx="710999" cy="23373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1" name="Google Shape;191;p24"/>
          <p:cNvCxnSpPr>
            <a:stCxn id="185" idx="2"/>
            <a:endCxn id="192" idx="0"/>
          </p:cNvCxnSpPr>
          <p:nvPr/>
        </p:nvCxnSpPr>
        <p:spPr>
          <a:xfrm rot="16200000" flipH="1">
            <a:off x="6146650" y="3296113"/>
            <a:ext cx="711000" cy="624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4"/>
          <p:cNvCxnSpPr>
            <a:stCxn id="194" idx="0"/>
            <a:endCxn id="185" idx="2"/>
          </p:cNvCxnSpPr>
          <p:nvPr/>
        </p:nvCxnSpPr>
        <p:spPr>
          <a:xfrm rot="5400000" flipH="1" flipV="1">
            <a:off x="5409950" y="3183913"/>
            <a:ext cx="711000" cy="848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5" name="Google Shape;195;p24"/>
          <p:cNvCxnSpPr>
            <a:stCxn id="187" idx="0"/>
            <a:endCxn id="184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4" name="Google Shape;184;p24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因子旋转方法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正交旋转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斜交旋转</a:t>
            </a:r>
            <a:endParaRPr lang="en-US" altLang="zh-CN"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045350" y="3963863"/>
            <a:ext cx="1538100" cy="58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Titillium Web Light"/>
              </a:rPr>
              <a:t>最优斜交法</a:t>
            </a:r>
            <a:endParaRPr lang="en-US" altLang="zh-CN" dirty="0">
              <a:sym typeface="Titillium Web Light"/>
            </a:endParaRPr>
          </a:p>
          <a:p>
            <a:r>
              <a:rPr lang="en-US" dirty="0">
                <a:sym typeface="Titillium Web Light"/>
              </a:rPr>
              <a:t>Promax</a:t>
            </a:r>
            <a:endParaRPr dirty="0">
              <a:sym typeface="Titillium Web Ligh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57195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latin typeface="Titillium Web Light"/>
                <a:ea typeface="Titillium Web Light"/>
                <a:cs typeface="Titillium Web Light"/>
              </a:defRPr>
            </a:lvl1pPr>
            <a:lvl2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zh-CN" altLang="en-US" dirty="0">
                <a:solidFill>
                  <a:schemeClr val="lt1"/>
                </a:solidFill>
                <a:sym typeface="Titillium Web Light"/>
              </a:rPr>
              <a:t>直接斜交极小法</a:t>
            </a:r>
            <a:endParaRPr lang="en-US" altLang="zh-CN" dirty="0">
              <a:solidFill>
                <a:schemeClr val="lt1"/>
              </a:solidFill>
              <a:sym typeface="Titillium Web Light"/>
            </a:endParaRPr>
          </a:p>
          <a:p>
            <a:r>
              <a:rPr lang="en-US" altLang="zh-CN" dirty="0">
                <a:solidFill>
                  <a:schemeClr val="lt1"/>
                </a:solidFill>
                <a:sym typeface="Titillium Web Light"/>
              </a:rPr>
              <a:t>Direct </a:t>
            </a:r>
            <a:r>
              <a:rPr lang="en-US" altLang="zh-CN" dirty="0" err="1">
                <a:solidFill>
                  <a:schemeClr val="lt1"/>
                </a:solidFill>
                <a:sym typeface="Titillium Web Light"/>
              </a:rPr>
              <a:t>Oblimin</a:t>
            </a:r>
            <a:endParaRPr dirty="0">
              <a:solidFill>
                <a:schemeClr val="lt1"/>
              </a:solidFill>
              <a:sym typeface="Titillium Web Ligh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3015350" y="3955165"/>
            <a:ext cx="1538100" cy="58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Titillium Web Light"/>
              </a:rPr>
              <a:t>最大方差法</a:t>
            </a:r>
            <a:endParaRPr lang="en-US" altLang="zh-CN" dirty="0">
              <a:sym typeface="Titillium Web Light"/>
            </a:endParaRPr>
          </a:p>
          <a:p>
            <a:r>
              <a:rPr lang="en-US" altLang="zh-CN" dirty="0">
                <a:sym typeface="Titillium Web Light"/>
              </a:rPr>
              <a:t>Varimax</a:t>
            </a:r>
            <a:endParaRPr dirty="0">
              <a:sym typeface="Titillium Web Ligh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56045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四次方最大法</a:t>
            </a:r>
            <a:r>
              <a:rPr lang="en-US" altLang="zh-CN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/</a:t>
            </a: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四次幂极大法</a:t>
            </a:r>
            <a:endParaRPr lang="en-US" altLang="zh-CN"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lvl="0" algn="ctr"/>
            <a:r>
              <a:rPr lang="en-US" altLang="zh-CN" sz="1000" dirty="0" err="1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Quartimax</a:t>
            </a:r>
            <a:endParaRPr lang="en-US" altLang="zh-CN"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26" name="Google Shape;191;p24">
            <a:extLst>
              <a:ext uri="{FF2B5EF4-FFF2-40B4-BE49-F238E27FC236}">
                <a16:creationId xmlns:a16="http://schemas.microsoft.com/office/drawing/2014/main" id="{1BD0C655-7419-4383-86F2-C2204B9FD9EB}"/>
              </a:ext>
            </a:extLst>
          </p:cNvPr>
          <p:cNvCxnSpPr>
            <a:cxnSpLocks/>
          </p:cNvCxnSpPr>
          <p:nvPr/>
        </p:nvCxnSpPr>
        <p:spPr>
          <a:xfrm>
            <a:off x="6189750" y="3608363"/>
            <a:ext cx="2214634" cy="355500"/>
          </a:xfrm>
          <a:prstGeom prst="bentConnector3">
            <a:avLst>
              <a:gd name="adj1" fmla="val 10006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3" name="Google Shape;192;p24">
            <a:extLst>
              <a:ext uri="{FF2B5EF4-FFF2-40B4-BE49-F238E27FC236}">
                <a16:creationId xmlns:a16="http://schemas.microsoft.com/office/drawing/2014/main" id="{8812EF26-AA44-42E1-9F6A-E9E10998C27F}"/>
              </a:ext>
            </a:extLst>
          </p:cNvPr>
          <p:cNvSpPr txBox="1"/>
          <p:nvPr/>
        </p:nvSpPr>
        <p:spPr>
          <a:xfrm>
            <a:off x="763257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6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广义斜交极小法、四方最小法（基于正交旋转的最大方差法对四次方最大法的修改）、最大斜交标准（</a:t>
            </a:r>
            <a:r>
              <a:rPr lang="en-US" altLang="zh-CN" sz="600" dirty="0" err="1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Saunder</a:t>
            </a:r>
            <a:r>
              <a:rPr lang="en-US" altLang="zh-CN" sz="6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 1953</a:t>
            </a:r>
            <a:r>
              <a:rPr lang="zh-CN" altLang="en-US" sz="6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）、正斜交旋转法、最大平面法</a:t>
            </a:r>
            <a:endParaRPr sz="6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5" name="Google Shape;373;p37">
            <a:extLst>
              <a:ext uri="{FF2B5EF4-FFF2-40B4-BE49-F238E27FC236}">
                <a16:creationId xmlns:a16="http://schemas.microsoft.com/office/drawing/2014/main" id="{CAD4A70C-04C5-45FD-BBB6-E0A4A0D969A6}"/>
              </a:ext>
            </a:extLst>
          </p:cNvPr>
          <p:cNvSpPr txBox="1"/>
          <p:nvPr/>
        </p:nvSpPr>
        <p:spPr>
          <a:xfrm>
            <a:off x="131189" y="4870451"/>
            <a:ext cx="7429200" cy="20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https://stats.stackexchange.com/questions/50745/best-factor-extraction-methods-in-factor-analysis</a:t>
            </a: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23" name="Google Shape;186;p24">
            <a:extLst>
              <a:ext uri="{FF2B5EF4-FFF2-40B4-BE49-F238E27FC236}">
                <a16:creationId xmlns:a16="http://schemas.microsoft.com/office/drawing/2014/main" id="{E3A60159-C7A0-4475-998F-6FB06C5172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7464" y="3608363"/>
            <a:ext cx="1771834" cy="355500"/>
          </a:xfrm>
          <a:prstGeom prst="bentConnector3">
            <a:avLst>
              <a:gd name="adj1" fmla="val 99995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2" name="Google Shape;188;p24">
            <a:extLst>
              <a:ext uri="{FF2B5EF4-FFF2-40B4-BE49-F238E27FC236}">
                <a16:creationId xmlns:a16="http://schemas.microsoft.com/office/drawing/2014/main" id="{636B0AB5-0ECB-4B65-B50B-F47CEC2A1F60}"/>
              </a:ext>
            </a:extLst>
          </p:cNvPr>
          <p:cNvSpPr txBox="1"/>
          <p:nvPr/>
        </p:nvSpPr>
        <p:spPr>
          <a:xfrm>
            <a:off x="73069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均等变化法</a:t>
            </a:r>
            <a:r>
              <a:rPr lang="en-US" altLang="zh-CN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/</a:t>
            </a:r>
            <a:r>
              <a:rPr lang="zh-CN" altLang="en-US" sz="1000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等量最大法</a:t>
            </a:r>
            <a:r>
              <a:rPr lang="en-US" altLang="zh-CN" sz="1000" dirty="0" err="1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Equimax</a:t>
            </a:r>
            <a:endParaRPr sz="1000"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1794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6000" dirty="0">
                <a:solidFill>
                  <a:schemeClr val="lt2"/>
                </a:solidFill>
              </a:rPr>
              <a:t>因子</a:t>
            </a:r>
            <a:br>
              <a:rPr lang="en-US" altLang="zh-CN" sz="6000" dirty="0">
                <a:solidFill>
                  <a:schemeClr val="lt2"/>
                </a:solidFill>
              </a:rPr>
            </a:br>
            <a:r>
              <a:rPr lang="zh-CN" altLang="en-US" sz="6000" dirty="0">
                <a:solidFill>
                  <a:schemeClr val="lt2"/>
                </a:solidFill>
              </a:rPr>
              <a:t>命名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/>
              <a:t>它（们）是什么？</a:t>
            </a:r>
            <a:endParaRPr dirty="0"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1314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9A4DF-893F-410E-A2CD-49E58987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一些函数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988484-1505-4028-AED1-33F552648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BDAE68F-D33E-4B43-948A-34620A146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028610"/>
              </p:ext>
            </p:extLst>
          </p:nvPr>
        </p:nvGraphicFramePr>
        <p:xfrm>
          <a:off x="975250" y="1785745"/>
          <a:ext cx="7193400" cy="208978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36308">
                  <a:extLst>
                    <a:ext uri="{9D8B030D-6E8A-4147-A177-3AD203B41FA5}">
                      <a16:colId xmlns:a16="http://schemas.microsoft.com/office/drawing/2014/main" val="3384342720"/>
                    </a:ext>
                  </a:extLst>
                </a:gridCol>
                <a:gridCol w="2659080">
                  <a:extLst>
                    <a:ext uri="{9D8B030D-6E8A-4147-A177-3AD203B41FA5}">
                      <a16:colId xmlns:a16="http://schemas.microsoft.com/office/drawing/2014/main" val="2828732767"/>
                    </a:ext>
                  </a:extLst>
                </a:gridCol>
                <a:gridCol w="3498012">
                  <a:extLst>
                    <a:ext uri="{9D8B030D-6E8A-4147-A177-3AD203B41FA5}">
                      <a16:colId xmlns:a16="http://schemas.microsoft.com/office/drawing/2014/main" val="1419960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zh-CN" altLang="en-US" sz="20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sym typeface="Quantico"/>
                        </a:rPr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20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sym typeface="Quantico"/>
                        </a:rPr>
                        <a:t>PCA</a:t>
                      </a:r>
                      <a:endParaRPr lang="zh-CN" altLang="en-US" sz="2000" b="0" i="0" u="none" strike="noStrike" cap="none" dirty="0">
                        <a:solidFill>
                          <a:schemeClr val="lt1"/>
                        </a:solidFill>
                        <a:latin typeface="Quantico"/>
                        <a:sym typeface="Quanti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20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sym typeface="Quantico"/>
                        </a:rPr>
                        <a:t>EFA</a:t>
                      </a:r>
                      <a:endParaRPr lang="zh-CN" altLang="en-US" sz="2000" b="0" i="0" u="none" strike="noStrike" cap="none" dirty="0">
                        <a:solidFill>
                          <a:schemeClr val="lt1"/>
                        </a:solidFill>
                        <a:latin typeface="Quantico"/>
                        <a:sym typeface="Quanti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96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20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Quantico"/>
                        </a:rPr>
                        <a:t>R</a:t>
                      </a:r>
                      <a:endParaRPr lang="zh-CN" altLang="en-US" sz="20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Quanti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princomp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  <a:endParaRPr lang="en-US" altLang="zh-CN" sz="11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Quantico"/>
                      </a:endParaRPr>
                    </a:p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Quantico"/>
                        </a:rPr>
                        <a:t>psych::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principal()</a:t>
                      </a:r>
                      <a:endParaRPr lang="zh-CN" altLang="en-US" sz="11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Quanti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factanal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  <a:endParaRPr lang="en-US" altLang="zh-CN" sz="11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Quantico"/>
                      </a:endParaRPr>
                    </a:p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Quantico"/>
                        </a:rPr>
                        <a:t>psych::fa()</a:t>
                      </a:r>
                      <a:endParaRPr lang="zh-CN" altLang="en-US" sz="11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Quanti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78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20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Python</a:t>
                      </a:r>
                      <a:endParaRPr lang="zh-CN" altLang="en-US" sz="20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sklearn.decomposition.pca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  <a:endParaRPr lang="zh-CN" altLang="en-US" sz="11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sklearn.decomposition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FactorAnalysis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factor_analyzer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factor_analyzer.FactorAnalyzer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</a:p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statsmodels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multivariate.factor.Factor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  <a:endParaRPr lang="zh-CN" altLang="en-US" sz="11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13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20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Matlab</a:t>
                      </a:r>
                      <a:endParaRPr lang="zh-CN" altLang="en-US" sz="20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pcacov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</a:p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princomp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  <a:endParaRPr lang="zh-CN" altLang="en-US" sz="11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1100" b="0" i="0" u="none" strike="noStrike" cap="none" dirty="0" err="1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factoran</a:t>
                      </a:r>
                      <a:r>
                        <a:rPr lang="en-US" altLang="zh-CN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  <a:endParaRPr lang="zh-CN" altLang="en-US" sz="11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47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en-US" altLang="zh-CN" sz="20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SPSS</a:t>
                      </a:r>
                      <a:endParaRPr lang="zh-CN" altLang="en-US" sz="2000" b="0" i="0" u="none" strike="noStrike" cap="none" dirty="0">
                        <a:solidFill>
                          <a:schemeClr val="lt1"/>
                        </a:solidFill>
                        <a:latin typeface="Quantico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zh-CN" altLang="en-US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点点点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000"/>
                        <a:buFont typeface="Quantico"/>
                        <a:buNone/>
                      </a:pPr>
                      <a:r>
                        <a:rPr lang="zh-CN" altLang="en-US" sz="1100" b="0" i="0" u="none" strike="noStrike" cap="none" dirty="0">
                          <a:solidFill>
                            <a:schemeClr val="lt1"/>
                          </a:solidFill>
                          <a:latin typeface="Quantico"/>
                          <a:ea typeface="+mn-ea"/>
                          <a:cs typeface="+mn-cs"/>
                          <a:sym typeface="Arial"/>
                        </a:rPr>
                        <a:t>点点点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4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721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课后作业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9014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1800" dirty="0"/>
              <a:t>在随后的几周内，每周完成一道题，顺序自选。对于没讲到的地方，可以只做前面的部分。</a:t>
            </a:r>
            <a:endParaRPr lang="en-US" altLang="zh-CN" sz="1200" dirty="0"/>
          </a:p>
          <a:p>
            <a:pPr marL="0" lvl="0" indent="0">
              <a:buNone/>
            </a:pPr>
            <a:r>
              <a:rPr lang="zh-CN" altLang="en-US" sz="1600" dirty="0"/>
              <a:t>下节课在你们作业做完以后再开。（慢点做，做</a:t>
            </a:r>
            <a:r>
              <a:rPr lang="en-US" altLang="zh-CN" sz="1600" dirty="0"/>
              <a:t>PPT</a:t>
            </a:r>
            <a:r>
              <a:rPr lang="zh-CN" altLang="en-US" sz="1600" dirty="0"/>
              <a:t>太麻烦了）</a:t>
            </a:r>
            <a:endParaRPr lang="en-US" altLang="zh-CN" sz="1600" dirty="0"/>
          </a:p>
          <a:p>
            <a:pPr marL="0" lvl="0" indent="0">
              <a:buNone/>
            </a:pPr>
            <a:endParaRPr lang="en-US" altLang="zh-CN" sz="1200" dirty="0"/>
          </a:p>
          <a:p>
            <a:pPr marL="0" lvl="0" indent="0">
              <a:buNone/>
            </a:pPr>
            <a:r>
              <a:rPr lang="zh-CN" altLang="en-US" sz="1200" dirty="0"/>
              <a:t>可任意使用软件（需要提交的文件类型）：</a:t>
            </a:r>
            <a:endParaRPr lang="en-US" altLang="zh-CN" sz="1200" dirty="0"/>
          </a:p>
          <a:p>
            <a:pPr marL="171450" indent="-171450"/>
            <a:r>
              <a:rPr lang="en-US" altLang="zh-CN" sz="1200" dirty="0"/>
              <a:t>SPSS</a:t>
            </a:r>
            <a:r>
              <a:rPr lang="zh-CN" altLang="en-US" sz="1200" dirty="0"/>
              <a:t>（</a:t>
            </a:r>
            <a:r>
              <a:rPr lang="en-US" altLang="zh-CN" sz="1200" dirty="0"/>
              <a:t>.</a:t>
            </a:r>
            <a:r>
              <a:rPr lang="en-US" altLang="zh-CN" sz="1200" dirty="0" err="1"/>
              <a:t>spv</a:t>
            </a:r>
            <a:r>
              <a:rPr lang="zh-CN" altLang="en-US" sz="1200" dirty="0"/>
              <a:t>文件和</a:t>
            </a:r>
            <a:r>
              <a:rPr lang="en-US" altLang="zh-CN" sz="1200" dirty="0"/>
              <a:t>.docx</a:t>
            </a:r>
            <a:r>
              <a:rPr lang="zh-CN" altLang="en-US" sz="1200" dirty="0"/>
              <a:t>文件）</a:t>
            </a:r>
            <a:endParaRPr lang="en-US" altLang="zh-CN" sz="1200" dirty="0"/>
          </a:p>
          <a:p>
            <a:pPr marL="171450" indent="-171450"/>
            <a:r>
              <a:rPr lang="en-US" altLang="zh-CN" sz="1200" dirty="0"/>
              <a:t>R</a:t>
            </a:r>
            <a:r>
              <a:rPr lang="zh-CN" altLang="en-US" sz="1200" dirty="0"/>
              <a:t>（建议</a:t>
            </a:r>
            <a:r>
              <a:rPr lang="en-US" altLang="zh-CN" sz="1200" dirty="0"/>
              <a:t>R markdown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marL="171450" indent="-171450"/>
            <a:r>
              <a:rPr lang="en-US" altLang="zh-CN" sz="1200" dirty="0"/>
              <a:t>Python</a:t>
            </a:r>
            <a:r>
              <a:rPr lang="zh-CN" altLang="en-US" sz="1200" dirty="0"/>
              <a:t>（建议带</a:t>
            </a:r>
            <a:r>
              <a:rPr lang="en-US" altLang="zh-CN" sz="1200" dirty="0"/>
              <a:t>Markdown</a:t>
            </a:r>
            <a:r>
              <a:rPr lang="zh-CN" altLang="en-US" sz="1200" dirty="0"/>
              <a:t>的</a:t>
            </a:r>
            <a:r>
              <a:rPr lang="en-US" altLang="zh-CN" sz="1200" dirty="0" err="1"/>
              <a:t>Jupyter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marL="171450" indent="-171450"/>
            <a:r>
              <a:rPr lang="en-US" altLang="zh-CN" sz="1200" dirty="0" err="1"/>
              <a:t>Matlab</a:t>
            </a:r>
            <a:r>
              <a:rPr lang="zh-CN" altLang="en-US" sz="1200" dirty="0"/>
              <a:t>（建议使用</a:t>
            </a:r>
            <a:r>
              <a:rPr lang="en-US" altLang="zh-CN" sz="1200" dirty="0" err="1"/>
              <a:t>livescript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marL="171450" indent="-171450"/>
            <a:r>
              <a:rPr lang="en-US" altLang="zh-CN" sz="1200" dirty="0"/>
              <a:t>……</a:t>
            </a:r>
            <a:r>
              <a:rPr lang="zh-CN" altLang="en-US" sz="1200" dirty="0"/>
              <a:t>或者其他数据分析软件如</a:t>
            </a:r>
            <a:r>
              <a:rPr lang="en-US" altLang="zh-CN" sz="1200" dirty="0"/>
              <a:t>SAS/Stata/</a:t>
            </a:r>
            <a:r>
              <a:rPr lang="en-US" altLang="zh-CN" sz="1200" dirty="0" err="1"/>
              <a:t>Jamovi</a:t>
            </a:r>
            <a:r>
              <a:rPr lang="zh-CN" altLang="en-US" sz="1200" dirty="0"/>
              <a:t>（本质</a:t>
            </a:r>
            <a:r>
              <a:rPr lang="en-US" altLang="zh-CN" sz="1200" dirty="0"/>
              <a:t>R</a:t>
            </a:r>
            <a:r>
              <a:rPr lang="zh-CN" altLang="en-US" sz="1200" dirty="0"/>
              <a:t>）</a:t>
            </a:r>
            <a:r>
              <a:rPr lang="en-US" altLang="zh-CN" sz="1200" dirty="0"/>
              <a:t>/GraphPad Prism</a:t>
            </a:r>
            <a:endParaRPr sz="1200" dirty="0"/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A79E1784-4B9F-4B6D-A60F-8D115A90185C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36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511745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课后作业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975250" y="1575120"/>
            <a:ext cx="7193400" cy="34992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sz="1800" dirty="0"/>
              <a:t>1. </a:t>
            </a:r>
            <a:r>
              <a:rPr lang="zh-CN" altLang="en-US" sz="1800" dirty="0"/>
              <a:t>使用已有睁闭眼特征数据集（</a:t>
            </a:r>
            <a:r>
              <a:rPr lang="en-US" altLang="zh-CN" sz="1800" dirty="0"/>
              <a:t>n=15000+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判断是否需要进行</a:t>
            </a:r>
            <a:r>
              <a:rPr lang="en-US" altLang="zh-CN" sz="1050" dirty="0"/>
              <a:t>PCA</a:t>
            </a:r>
            <a:r>
              <a:rPr lang="zh-CN" altLang="en-US" sz="1050" dirty="0"/>
              <a:t>，给出理由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如果需要进行</a:t>
            </a:r>
            <a:r>
              <a:rPr lang="en-US" altLang="zh-CN" sz="1050" dirty="0"/>
              <a:t>PCA</a:t>
            </a:r>
            <a:r>
              <a:rPr lang="zh-CN" altLang="en-US" sz="1050" dirty="0"/>
              <a:t>，则执行</a:t>
            </a:r>
            <a:r>
              <a:rPr lang="en-US" altLang="zh-CN" sz="1050" dirty="0"/>
              <a:t>PCA</a:t>
            </a:r>
            <a:r>
              <a:rPr lang="zh-CN" altLang="en-US" sz="1050" dirty="0"/>
              <a:t>，给出结果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endParaRPr lang="en-US" altLang="zh-CN"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-US" altLang="zh-CN" sz="1800" dirty="0"/>
              <a:t>2. </a:t>
            </a:r>
            <a:r>
              <a:rPr lang="zh-CN" altLang="en-US" sz="1800" dirty="0"/>
              <a:t>使用已有课程</a:t>
            </a:r>
            <a:r>
              <a:rPr lang="en-US" altLang="zh-CN" sz="1800" dirty="0"/>
              <a:t>-</a:t>
            </a:r>
            <a:r>
              <a:rPr lang="zh-CN" altLang="en-US" sz="1800" dirty="0"/>
              <a:t>能力相关性矩阵（</a:t>
            </a:r>
            <a:r>
              <a:rPr lang="en-US" altLang="zh-CN" sz="1800" dirty="0"/>
              <a:t>n=150+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100" dirty="0"/>
              <a:t>判断是否需要进行</a:t>
            </a:r>
            <a:r>
              <a:rPr lang="en-US" altLang="zh-CN" sz="1100" dirty="0"/>
              <a:t>EFA</a:t>
            </a:r>
            <a:r>
              <a:rPr lang="zh-CN" altLang="en-US" sz="1100" dirty="0"/>
              <a:t>，给出理由</a:t>
            </a:r>
            <a:endParaRPr lang="en-US" altLang="zh-CN" sz="11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100" dirty="0"/>
              <a:t>这个数据集有违反</a:t>
            </a:r>
            <a:r>
              <a:rPr lang="en-US" altLang="zh-CN" sz="1100" dirty="0"/>
              <a:t>EFA</a:t>
            </a:r>
            <a:r>
              <a:rPr lang="zh-CN" altLang="en-US" sz="1100" dirty="0"/>
              <a:t>基本思路的地方吗？</a:t>
            </a:r>
            <a:endParaRPr lang="en-US" altLang="zh-CN" sz="11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100" dirty="0"/>
              <a:t>如果需要进行</a:t>
            </a:r>
            <a:r>
              <a:rPr lang="en-US" altLang="zh-CN" sz="1100" dirty="0"/>
              <a:t>EFA</a:t>
            </a:r>
            <a:r>
              <a:rPr lang="zh-CN" altLang="en-US" sz="1100" dirty="0"/>
              <a:t>，则列出</a:t>
            </a:r>
            <a:r>
              <a:rPr lang="en-US" altLang="zh-CN" sz="1100" dirty="0"/>
              <a:t>EFA</a:t>
            </a:r>
            <a:r>
              <a:rPr lang="zh-CN" altLang="en-US" sz="1100" dirty="0"/>
              <a:t>的基本分析流程通道，并附上理由。</a:t>
            </a:r>
            <a:endParaRPr lang="en-US" altLang="zh-CN" sz="11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100" dirty="0"/>
              <a:t>执行每个基本分析流程。</a:t>
            </a:r>
            <a:endParaRPr lang="en-US" altLang="zh-CN" sz="11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100" dirty="0"/>
              <a:t>报告每个基本分析流程。</a:t>
            </a:r>
          </a:p>
        </p:txBody>
      </p:sp>
      <p:sp>
        <p:nvSpPr>
          <p:cNvPr id="5" name="Google Shape;373;p37">
            <a:extLst>
              <a:ext uri="{FF2B5EF4-FFF2-40B4-BE49-F238E27FC236}">
                <a16:creationId xmlns:a16="http://schemas.microsoft.com/office/drawing/2014/main" id="{77EA4DD5-A6C3-4321-A2E6-A7B1B9BB8771}"/>
              </a:ext>
            </a:extLst>
          </p:cNvPr>
          <p:cNvSpPr txBox="1"/>
          <p:nvPr/>
        </p:nvSpPr>
        <p:spPr>
          <a:xfrm>
            <a:off x="131189" y="69083"/>
            <a:ext cx="7429200" cy="20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所有的文件均可在</a:t>
            </a:r>
            <a:r>
              <a:rPr lang="en-US" altLang="zh-CN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SVN</a:t>
            </a:r>
            <a:r>
              <a:rPr lang="zh-CN" altLang="en-US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下载。路径：</a:t>
            </a:r>
            <a:r>
              <a:rPr lang="en-US" altLang="zh-CN" sz="1200" dirty="0">
                <a:solidFill>
                  <a:schemeClr val="lt2"/>
                </a:solidFill>
                <a:latin typeface="Titillium Web Light"/>
                <a:sym typeface="Titillium Web Light"/>
              </a:rPr>
              <a:t>sci\other\04_Data\01_Data for statistics training\ 02_Dimension_reduction</a:t>
            </a:r>
          </a:p>
          <a:p>
            <a:pPr lvl="0">
              <a:buClr>
                <a:schemeClr val="dk1"/>
              </a:buClr>
              <a:buSzPts val="1100"/>
            </a:pPr>
            <a:endParaRPr lang="en-US" altLang="zh-CN" sz="1200" dirty="0">
              <a:solidFill>
                <a:schemeClr val="lt2"/>
              </a:solidFill>
              <a:latin typeface="Titillium Web Light"/>
              <a:sym typeface="Titillium Web Ligh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chemeClr val="lt2"/>
                </a:solidFill>
                <a:latin typeface="Titillium Web Light"/>
              </a:rPr>
              <a:t>课后作业写越多，同时越有道理分数越高，分数越高越能够在我这里换一杯价格越高的奶茶。</a:t>
            </a:r>
            <a:endParaRPr lang="en-US" altLang="zh-CN" sz="1200" dirty="0">
              <a:solidFill>
                <a:schemeClr val="lt2"/>
              </a:solidFill>
              <a:latin typeface="Titillium Web Light"/>
            </a:endParaRPr>
          </a:p>
          <a:p>
            <a:pPr lvl="0">
              <a:buClr>
                <a:schemeClr val="dk1"/>
              </a:buClr>
              <a:buSzPts val="1100"/>
            </a:pP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F4BDD3EC-A4A2-4405-9C76-181B6F80515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37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354753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课后作业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975250" y="1575120"/>
            <a:ext cx="7193400" cy="34992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US" sz="1800" dirty="0"/>
              <a:t>3.</a:t>
            </a:r>
            <a:r>
              <a:rPr lang="zh-CN" altLang="en-US" sz="1800" dirty="0"/>
              <a:t>（可选）对已有多通道数据集（</a:t>
            </a:r>
            <a:r>
              <a:rPr lang="en-US" altLang="zh-CN" sz="1800" dirty="0"/>
              <a:t>NE</a:t>
            </a:r>
            <a:r>
              <a:rPr lang="zh-CN" altLang="en-US" sz="1800" dirty="0"/>
              <a:t>）进行独立成分分析</a:t>
            </a:r>
            <a:endParaRPr lang="en-US" altLang="zh-CN" sz="18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这个我也不会，可能也不是我来批改（我自己也要学）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en-US" altLang="zh-CN" sz="1050" dirty="0"/>
              <a:t>SPSS</a:t>
            </a:r>
            <a:r>
              <a:rPr lang="zh-CN" altLang="en-US" sz="1050" dirty="0"/>
              <a:t>不能做，而且我数据集还没准备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已知信息</a:t>
            </a:r>
            <a:r>
              <a:rPr lang="en-US" altLang="zh-CN" sz="1050" dirty="0"/>
              <a:t>R</a:t>
            </a:r>
            <a:r>
              <a:rPr lang="zh-CN" altLang="en-US" sz="1050" dirty="0"/>
              <a:t>语言</a:t>
            </a:r>
            <a:r>
              <a:rPr lang="en-US" altLang="zh-CN" sz="1050" dirty="0"/>
              <a:t>caret</a:t>
            </a:r>
            <a:r>
              <a:rPr lang="zh-CN" altLang="en-US" sz="1050" dirty="0"/>
              <a:t>包可以，</a:t>
            </a:r>
            <a:r>
              <a:rPr lang="en-US" altLang="zh-CN" sz="1050" dirty="0"/>
              <a:t>Python</a:t>
            </a:r>
            <a:r>
              <a:rPr lang="zh-CN" altLang="en-US" sz="1050" dirty="0"/>
              <a:t>的话</a:t>
            </a:r>
            <a:r>
              <a:rPr lang="en-US" altLang="zh-CN" sz="1050" dirty="0" err="1"/>
              <a:t>mne</a:t>
            </a:r>
            <a:r>
              <a:rPr lang="zh-CN" altLang="en-US" sz="1050" dirty="0"/>
              <a:t>包可以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endParaRPr lang="en-US" altLang="zh-CN" sz="1050" dirty="0"/>
          </a:p>
          <a:p>
            <a:pPr indent="-3429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altLang="zh-CN" sz="1800" dirty="0"/>
              <a:t>4. </a:t>
            </a:r>
            <a:r>
              <a:rPr lang="zh-CN" altLang="en-US" sz="1800" dirty="0"/>
              <a:t>执行一个任意的其他的，不常见的，（难太多的）降维技术</a:t>
            </a:r>
            <a:endParaRPr lang="en-US" altLang="zh-CN" sz="180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比如回归（虽然不常用），并给出合理解释，为什么这个算降维，怎么降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zh-CN" altLang="en-US" sz="1050" dirty="0"/>
              <a:t>矩阵分解（？）</a:t>
            </a:r>
            <a:endParaRPr lang="en-US" altLang="zh-CN" sz="1050" dirty="0"/>
          </a:p>
          <a:p>
            <a:pPr lvl="1" indent="-342900">
              <a:lnSpc>
                <a:spcPct val="115000"/>
              </a:lnSpc>
              <a:spcBef>
                <a:spcPts val="600"/>
              </a:spcBef>
              <a:buSzPts val="1800"/>
            </a:pPr>
            <a:r>
              <a:rPr lang="en-US" altLang="zh-CN" sz="1050" dirty="0"/>
              <a:t>Discriminant Analysis Feature Extraction</a:t>
            </a:r>
            <a:r>
              <a:rPr lang="zh-CN" altLang="en-US" sz="1050" dirty="0"/>
              <a:t>（？）</a:t>
            </a:r>
            <a:endParaRPr lang="en-US" altLang="zh-CN" sz="1050" dirty="0"/>
          </a:p>
        </p:txBody>
      </p:sp>
      <p:sp>
        <p:nvSpPr>
          <p:cNvPr id="5" name="Google Shape;373;p37">
            <a:extLst>
              <a:ext uri="{FF2B5EF4-FFF2-40B4-BE49-F238E27FC236}">
                <a16:creationId xmlns:a16="http://schemas.microsoft.com/office/drawing/2014/main" id="{20610B54-7CA8-437F-B758-356B76A29912}"/>
              </a:ext>
            </a:extLst>
          </p:cNvPr>
          <p:cNvSpPr txBox="1"/>
          <p:nvPr/>
        </p:nvSpPr>
        <p:spPr>
          <a:xfrm>
            <a:off x="131189" y="69083"/>
            <a:ext cx="7429200" cy="20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所有的文件均可在</a:t>
            </a:r>
            <a:r>
              <a:rPr lang="en-US" altLang="zh-CN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SVN</a:t>
            </a:r>
            <a:r>
              <a:rPr lang="zh-CN" altLang="en-US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下载。路径：</a:t>
            </a:r>
            <a:r>
              <a:rPr lang="en-US" altLang="zh-CN" sz="12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sci\other\04_Data\01_Data for statistics training\ 02_Dimension_reduction</a:t>
            </a: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CCF0FB43-F475-4010-B950-E5619BA7B74B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38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448472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ctrTitle" idx="4294967295"/>
          </p:nvPr>
        </p:nvSpPr>
        <p:spPr>
          <a:xfrm>
            <a:off x="3265400" y="1613150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4"/>
                </a:solidFill>
              </a:rPr>
              <a:t>Thanks!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有问题请随时邮件：</a:t>
            </a:r>
            <a:endParaRPr lang="en-US"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dk1"/>
                </a:solidFill>
              </a:rPr>
              <a:t>xi.chen.xmfls@hotmail.com</a:t>
            </a:r>
            <a:endParaRPr lang="en-US" sz="1800" dirty="0">
              <a:solidFill>
                <a:schemeClr val="dk1"/>
              </a:solidFill>
            </a:endParaRPr>
          </a:p>
        </p:txBody>
      </p:sp>
      <p:cxnSp>
        <p:nvCxnSpPr>
          <p:cNvPr id="330" name="Google Shape;330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33" name="Google Shape;333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8152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E55FF-D95E-4E7F-8549-05D593DB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降维问题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9460F-70EB-46F0-9294-D6BFC6AD8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严格意义上来说，讨论降维并不是探索性的（</a:t>
            </a:r>
            <a:r>
              <a:rPr lang="en-US" altLang="zh-CN" dirty="0"/>
              <a:t>Exploratory</a:t>
            </a:r>
            <a:r>
              <a:rPr lang="zh-CN" altLang="en-US" dirty="0"/>
              <a:t>），但大多数场景是。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基本场景：混杂数据问题</a:t>
            </a:r>
            <a:endParaRPr lang="en-US" altLang="zh-CN" dirty="0"/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4ABB3385-84E6-448B-AE56-3901B09F75E7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4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132214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AA8C6-CF8D-4ACD-9205-43851F8D45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546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73" name="Google Shape;673;p4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88" name="Google Shape;688;p4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4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94" name="Google Shape;694;p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" name="Google Shape;701;p4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02" name="Google Shape;702;p4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" name="Google Shape;706;p4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4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08" name="Google Shape;708;p4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16" name="Google Shape;716;p4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4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25" name="Google Shape;725;p4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28" name="Google Shape;72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31" name="Google Shape;731;p4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35" name="Google Shape;735;p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4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43" name="Google Shape;743;p4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4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50" name="Google Shape;750;p4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4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4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56" name="Google Shape;756;p4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59" name="Google Shape;759;p4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65" name="Google Shape;765;p4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68" name="Google Shape;768;p4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4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76" name="Google Shape;776;p4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82" name="Google Shape;782;p4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91" name="Google Shape;791;p4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96" name="Google Shape;796;p4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01" name="Google Shape;801;p4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4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06" name="Google Shape;806;p4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09" name="Google Shape;809;p4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4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12" name="Google Shape;812;p4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4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4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16" name="Google Shape;816;p4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4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19" name="Google Shape;819;p4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" name="Google Shape;829;p4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30" name="Google Shape;830;p4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" name="Google Shape;832;p4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4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34" name="Google Shape;834;p4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4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37" name="Google Shape;837;p4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42" name="Google Shape;842;p4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4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4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47" name="Google Shape;847;p4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54" name="Google Shape;854;p4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64" name="Google Shape;864;p4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4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68" name="Google Shape;868;p4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72" name="Google Shape;872;p4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78" name="Google Shape;878;p4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81" name="Google Shape;881;p4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89" name="Google Shape;889;p4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4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96" name="Google Shape;896;p4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4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99" name="Google Shape;899;p4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4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08" name="Google Shape;908;p4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17" name="Google Shape;917;p4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20" name="Google Shape;920;p4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4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27" name="Google Shape;927;p4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4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35" name="Google Shape;935;p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39" name="Google Shape;939;p4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46" name="Google Shape;946;p4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4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50" name="Google Shape;950;p4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954" name="Google Shape;954;p4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4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60" name="Google Shape;960;p4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88" name="Google Shape;988;p4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4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12" name="Google Shape;1012;p4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27" name="Google Shape;1027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4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31" name="Google Shape;1031;p4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38" name="Google Shape;1038;p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47" name="Google Shape;1047;p4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4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51" name="Google Shape;1051;p4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57" name="Google Shape;1057;p4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65" name="Google Shape;1065;p4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72" name="Google Shape;1072;p4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4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82" name="Google Shape;1082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4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94" name="Google Shape;1094;p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4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00" name="Google Shape;1100;p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08" name="Google Shape;1108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4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11" name="Google Shape;1111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4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14" name="Google Shape;1114;p4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4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4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4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120" name="Google Shape;1120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121" name="Google Shape;1121;p4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  <p:extLst>
      <p:ext uri="{BB962C8B-B14F-4D97-AF65-F5344CB8AC3E}">
        <p14:creationId xmlns:p14="http://schemas.microsoft.com/office/powerpoint/2010/main" val="191377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27" name="Google Shape;1127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34" name="Google Shape;1134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39" name="Google Shape;1139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43" name="Google Shape;1143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49" name="Google Shape;1149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53" name="Google Shape;1153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58" name="Google Shape;1158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64" name="Google Shape;1164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71" name="Google Shape;1171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74" name="Google Shape;1174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78" name="Google Shape;1178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85" name="Google Shape;1185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91" name="Google Shape;1191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95" name="Google Shape;1195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96" name="Google Shape;1196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6" name="Google Shape;1206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213" name="Google Shape;1213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218" name="Google Shape;1218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3" name="Google Shape;1223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24" name="Google Shape;1224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31" name="Google Shape;1231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36" name="Google Shape;1236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41" name="Google Shape;1241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47" name="Google Shape;124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58" name="Google Shape;1258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61" name="Google Shape;1261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62" name="Google Shape;1262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2" name="Google Shape;1272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73" name="Google Shape;1273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7" name="Google Shape;1277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8" name="Google Shape;1288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89" name="Google Shape;1289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97" name="Google Shape;1297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302" name="Google Shape;1302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307" name="Google Shape;1307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2" name="Google Shape;1312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313" name="Google Shape;1313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20" name="Google Shape;1320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3" name="Google Shape;1323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24" name="Google Shape;1324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30" name="Google Shape;1330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37" name="Google Shape;1337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41" name="Google Shape;1341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46" name="Google Shape;1346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53" name="Google Shape;1353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61" name="Google Shape;1361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66" name="Google Shape;1366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70" name="Google Shape;1370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74" name="Google Shape;1374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79" name="Google Shape;1379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84" name="Google Shape;1384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9" name="Google Shape;1389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90" name="Google Shape;1390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97" name="Google Shape;1397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4" name="Google Shape;1404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405" name="Google Shape;1405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7" name="Google Shape;1417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418" name="Google Shape;1418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23" name="Google Shape;1423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27" name="Google Shape;1427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3" name="Google Shape;1433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34" name="Google Shape;1434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2" name="Google Shape;1442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43" name="Google Shape;1443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5" name="Google Shape;1455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56" name="Google Shape;1456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8" name="Google Shape;1468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69" name="Google Shape;1469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1" name="Google Shape;1481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82" name="Google Shape;1482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8" name="Google Shape;1488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89" name="Google Shape;1489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4" name="Google Shape;1504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505" name="Google Shape;1505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06" name="Google Shape;1506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9" name="Google Shape;1509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10" name="Google Shape;1510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3" name="Google Shape;1513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14" name="Google Shape;1514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7" name="Google Shape;1517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18" name="Google Shape;1518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1" name="Google Shape;1521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22" name="Google Shape;1522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31" name="Google Shape;1531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56" name="Google Shape;1556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57" name="Google Shape;155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9" name="Google Shape;1559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60" name="Google Shape;156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2" name="Google Shape;1562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63" name="Google Shape;156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65" name="Google Shape;1565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66" name="Google Shape;1566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42</a:t>
            </a:fld>
            <a:endParaRPr>
              <a:solidFill>
                <a:schemeClr val="accent3"/>
              </a:solidFill>
            </a:endParaRPr>
          </a:p>
        </p:txBody>
      </p:sp>
      <p:grpSp>
        <p:nvGrpSpPr>
          <p:cNvPr id="1567" name="Google Shape;156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68" name="Google Shape;156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151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lt2"/>
                </a:solidFill>
                <a:highlight>
                  <a:schemeClr val="dk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 and many more...</a:t>
            </a:r>
            <a:endParaRPr sz="2400" dirty="0">
              <a:solidFill>
                <a:schemeClr val="lt2"/>
              </a:solidFill>
              <a:highlight>
                <a:schemeClr val="dk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577" name="Google Shape;1577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578" name="Google Shape;1578;p50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Titillium Web"/>
                <a:ea typeface="Titillium Web"/>
                <a:cs typeface="Titillium Web"/>
                <a:sym typeface="Titillium Web"/>
              </a:rPr>
              <a:t>You can also use any emoji as an icon!</a:t>
            </a:r>
            <a:endParaRPr sz="14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quality.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How? Follow Google instructions https://twitter.com/googledocs/status/730087240156643328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/>
          </a:p>
        </p:txBody>
      </p:sp>
    </p:spTree>
    <p:extLst>
      <p:ext uri="{BB962C8B-B14F-4D97-AF65-F5344CB8AC3E}">
        <p14:creationId xmlns:p14="http://schemas.microsoft.com/office/powerpoint/2010/main" val="3979209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657225" y="5679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975200" y="1869281"/>
          <a:ext cx="7216300" cy="2334900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457200" y="455675"/>
            <a:ext cx="10542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91600" y="1861450"/>
            <a:ext cx="719100" cy="181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984675" y="1947632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975250" y="169170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</a:rPr>
              <a:t>89</a:t>
            </a:r>
            <a:r>
              <a:rPr lang="en" sz="6000">
                <a:solidFill>
                  <a:schemeClr val="lt2"/>
                </a:solidFill>
              </a:rPr>
              <a:t>,</a:t>
            </a:r>
            <a:r>
              <a:rPr lang="en" sz="9600">
                <a:solidFill>
                  <a:schemeClr val="lt2"/>
                </a:solidFill>
              </a:rPr>
              <a:t>526</a:t>
            </a:r>
            <a:r>
              <a:rPr lang="en" sz="6000">
                <a:solidFill>
                  <a:schemeClr val="lt2"/>
                </a:solidFill>
              </a:rPr>
              <a:t>,</a:t>
            </a:r>
            <a:r>
              <a:rPr lang="en" sz="9600">
                <a:solidFill>
                  <a:schemeClr val="lt2"/>
                </a:solidFill>
              </a:rPr>
              <a:t>124</a:t>
            </a:r>
            <a:endParaRPr sz="960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</a:rPr>
              <a:t>89,526,124$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975250" y="1487508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That’s a lot of money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3"/>
                </a:solidFill>
              </a:rPr>
              <a:t>100%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975250" y="4116401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Total success!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</a:rPr>
              <a:t>185,244</a:t>
            </a:r>
            <a:r>
              <a:rPr lang="en" sz="4800">
                <a:solidFill>
                  <a:schemeClr val="accent4"/>
                </a:solidFill>
              </a:rPr>
              <a:t>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 a lot of users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48</a:t>
            </a:fld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0F544-BA2E-45ED-822E-FB5271C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构成问题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6C731-C641-432F-BA19-5BD3D16B6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严格意义上来说，讨论构成并不是验证性的（</a:t>
            </a:r>
            <a:r>
              <a:rPr lang="en-US" altLang="zh-CN" dirty="0"/>
              <a:t>Confirmatory</a:t>
            </a:r>
            <a:r>
              <a:rPr lang="zh-CN" altLang="en-US" dirty="0"/>
              <a:t>），但大多数场景是。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基本假设：心理变量无法</a:t>
            </a:r>
            <a:r>
              <a:rPr lang="zh-CN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直接</a:t>
            </a:r>
            <a:r>
              <a:rPr lang="zh-CN" altLang="en-US" dirty="0"/>
              <a:t>观测 </a:t>
            </a:r>
            <a:r>
              <a:rPr lang="en-US" altLang="zh-CN" dirty="0"/>
              <a:t>/ </a:t>
            </a:r>
            <a:r>
              <a:rPr lang="zh-CN" altLang="en-US" dirty="0"/>
              <a:t>测量</a:t>
            </a:r>
            <a:endParaRPr lang="en-US" altLang="zh-CN" dirty="0"/>
          </a:p>
          <a:p>
            <a:r>
              <a:rPr lang="zh-CN" altLang="en-US" dirty="0"/>
              <a:t>科学问题：什么是</a:t>
            </a:r>
            <a:r>
              <a:rPr lang="en-US" altLang="zh-CN" dirty="0"/>
              <a:t>……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基本场景：我要怎么得到</a:t>
            </a:r>
            <a:r>
              <a:rPr lang="en-US" altLang="zh-CN" dirty="0"/>
              <a:t>……</a:t>
            </a:r>
            <a:r>
              <a:rPr lang="zh-CN" altLang="en-US" dirty="0"/>
              <a:t>的数据？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CF738896-7161-4A1B-B880-556D02B1A11F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5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871835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cxnSp>
        <p:nvCxnSpPr>
          <p:cNvPr id="269" name="Google Shape;269;p31"/>
          <p:cNvCxnSpPr/>
          <p:nvPr/>
        </p:nvCxnSpPr>
        <p:spPr>
          <a:xfrm>
            <a:off x="1044725" y="106295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1"/>
          <p:cNvCxnSpPr/>
          <p:nvPr/>
        </p:nvCxnSpPr>
        <p:spPr>
          <a:xfrm>
            <a:off x="1044725" y="177243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1"/>
          <p:cNvCxnSpPr/>
          <p:nvPr/>
        </p:nvCxnSpPr>
        <p:spPr>
          <a:xfrm>
            <a:off x="1044725" y="248191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1"/>
          <p:cNvCxnSpPr/>
          <p:nvPr/>
        </p:nvCxnSpPr>
        <p:spPr>
          <a:xfrm>
            <a:off x="1044725" y="319139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/>
          <p:nvPr/>
        </p:nvCxnSpPr>
        <p:spPr>
          <a:xfrm>
            <a:off x="1044725" y="39227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975240" y="90420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1665007" y="236918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1979251" y="1975124"/>
            <a:ext cx="2337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2293495" y="2481914"/>
            <a:ext cx="233700" cy="14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3418011" y="268297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3732256" y="2084594"/>
            <a:ext cx="2337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4046500" y="1217275"/>
            <a:ext cx="233700" cy="270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5171016" y="212837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5485260" y="1062827"/>
            <a:ext cx="2337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5799505" y="2310812"/>
            <a:ext cx="233700" cy="161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6924021" y="274135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7238265" y="1281870"/>
            <a:ext cx="2337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552509" y="1595660"/>
            <a:ext cx="233700" cy="232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88" name="Google Shape;388;p39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1" name="Google Shape;401;p39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2" name="Google Shape;402;p39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3" name="Google Shape;403;p39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4" name="Google Shape;404;p39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5" name="Google Shape;405;p39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6" name="Google Shape;406;p39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7" name="Google Shape;407;p39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9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09" name="Google Shape;409;p39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39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1" name="Google Shape;411;p39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39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9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5" name="Google Shape;415;p39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9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7" name="Google Shape;417;p39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9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19" name="Google Shape;419;p39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39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1" name="Google Shape;421;p39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39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3" name="Google Shape;423;p39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39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31" name="Google Shape;431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" name="Google Shape;433;p40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434" name="Google Shape;434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36" name="Google Shape;436;p40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437" name="Google Shape;437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39" name="Google Shape;439;p40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440" name="Google Shape;440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2" name="Google Shape;442;p40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443" name="Google Shape;443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5" name="Google Shape;445;p40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446" name="Google Shape;446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48" name="Google Shape;448;p40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449" name="Google Shape;449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51" name="Google Shape;451;p40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647433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aphicFrame>
        <p:nvGraphicFramePr>
          <p:cNvPr id="463" name="Google Shape;463;p41"/>
          <p:cNvGraphicFramePr/>
          <p:nvPr/>
        </p:nvGraphicFramePr>
        <p:xfrm>
          <a:off x="975175" y="1564481"/>
          <a:ext cx="7799950" cy="2893250"/>
        </p:xfrm>
        <a:graphic>
          <a:graphicData uri="http://schemas.openxmlformats.org/drawingml/2006/table">
            <a:tbl>
              <a:tblPr>
                <a:noFill/>
                <a:tableStyleId>{25171DD6-2702-4FCF-BC82-B343C2BCD5F6}</a:tableStyleId>
              </a:tblPr>
              <a:tblGrid>
                <a:gridCol w="134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1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8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3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69" name="Google Shape;469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470" name="Google Shape;470;p42"/>
          <p:cNvSpPr/>
          <p:nvPr/>
        </p:nvSpPr>
        <p:spPr>
          <a:xfrm>
            <a:off x="997076" y="1634614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4666660" y="1634614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997076" y="3107792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4666660" y="3107792"/>
            <a:ext cx="3523800" cy="1327500"/>
          </a:xfrm>
          <a:prstGeom prst="rect">
            <a:avLst/>
          </a:prstGeom>
          <a:solidFill>
            <a:srgbClr val="000000">
              <a:alpha val="150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3509354" y="1948759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2"/>
          <p:cNvSpPr/>
          <p:nvPr/>
        </p:nvSpPr>
        <p:spPr>
          <a:xfrm rot="5400000">
            <a:off x="3655254" y="1948759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2"/>
          <p:cNvSpPr/>
          <p:nvPr/>
        </p:nvSpPr>
        <p:spPr>
          <a:xfrm rot="10800000">
            <a:off x="3655254" y="2095801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2"/>
          <p:cNvSpPr/>
          <p:nvPr/>
        </p:nvSpPr>
        <p:spPr>
          <a:xfrm rot="-5400000">
            <a:off x="3509354" y="2095801"/>
            <a:ext cx="2025000" cy="2025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2"/>
          <p:cNvSpPr/>
          <p:nvPr/>
        </p:nvSpPr>
        <p:spPr>
          <a:xfrm>
            <a:off x="3975539" y="2371142"/>
            <a:ext cx="256114" cy="3673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S</a:t>
            </a:r>
          </a:p>
        </p:txBody>
      </p:sp>
      <p:sp>
        <p:nvSpPr>
          <p:cNvPr id="479" name="Google Shape;479;p42"/>
          <p:cNvSpPr/>
          <p:nvPr/>
        </p:nvSpPr>
        <p:spPr>
          <a:xfrm>
            <a:off x="4826373" y="2377609"/>
            <a:ext cx="470836" cy="36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W</a:t>
            </a:r>
          </a:p>
        </p:txBody>
      </p:sp>
      <p:sp>
        <p:nvSpPr>
          <p:cNvPr id="480" name="Google Shape;480;p42"/>
          <p:cNvSpPr/>
          <p:nvPr/>
        </p:nvSpPr>
        <p:spPr>
          <a:xfrm>
            <a:off x="3946565" y="3298004"/>
            <a:ext cx="281984" cy="3673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O</a:t>
            </a:r>
          </a:p>
        </p:txBody>
      </p:sp>
      <p:sp>
        <p:nvSpPr>
          <p:cNvPr id="481" name="Google Shape;481;p42"/>
          <p:cNvSpPr/>
          <p:nvPr/>
        </p:nvSpPr>
        <p:spPr>
          <a:xfrm>
            <a:off x="4922093" y="3304471"/>
            <a:ext cx="268014" cy="362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Quantico"/>
              </a:rPr>
              <a:t>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87" name="Google Shape;487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488" name="Google Shape;488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1" name="Google Shape;491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9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99" name="Google Shape;499;p43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502" name="Google Shape;502;p4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04" name="Google Shape;504;p43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505" name="Google Shape;505;p4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12" name="Google Shape;512;p43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513" name="Google Shape;513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524" name="Google Shape;524;p43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25" name="Google Shape;525;p4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solidFill>
              <a:srgbClr val="000000">
                <a:alpha val="15080"/>
              </a:srgbClr>
            </a:solidFill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530" name="Google Shape;530;p43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solidFill>
            <a:srgbClr val="000000">
              <a:alpha val="15080"/>
            </a:srgbClr>
          </a:solidFill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36" name="Google Shape;536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pSp>
        <p:nvGrpSpPr>
          <p:cNvPr id="537" name="Google Shape;537;p44"/>
          <p:cNvGrpSpPr/>
          <p:nvPr/>
        </p:nvGrpSpPr>
        <p:grpSpPr>
          <a:xfrm>
            <a:off x="975236" y="1599740"/>
            <a:ext cx="3400164" cy="3056748"/>
            <a:chOff x="3778727" y="4460423"/>
            <a:chExt cx="720160" cy="647438"/>
          </a:xfrm>
        </p:grpSpPr>
        <p:sp>
          <p:nvSpPr>
            <p:cNvPr id="538" name="Google Shape;538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2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545" name="Google Shape;545;p44"/>
          <p:cNvCxnSpPr/>
          <p:nvPr/>
        </p:nvCxnSpPr>
        <p:spPr>
          <a:xfrm>
            <a:off x="4300056" y="2106157"/>
            <a:ext cx="99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6" name="Google Shape;546;p44"/>
          <p:cNvSpPr txBox="1"/>
          <p:nvPr/>
        </p:nvSpPr>
        <p:spPr>
          <a:xfrm>
            <a:off x="5354062" y="1944029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47" name="Google Shape;547;p44"/>
          <p:cNvCxnSpPr/>
          <p:nvPr/>
        </p:nvCxnSpPr>
        <p:spPr>
          <a:xfrm>
            <a:off x="4153357" y="2560009"/>
            <a:ext cx="1142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8" name="Google Shape;548;p44"/>
          <p:cNvSpPr txBox="1"/>
          <p:nvPr/>
        </p:nvSpPr>
        <p:spPr>
          <a:xfrm>
            <a:off x="5354062" y="2397871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49" name="Google Shape;549;p44"/>
          <p:cNvCxnSpPr/>
          <p:nvPr/>
        </p:nvCxnSpPr>
        <p:spPr>
          <a:xfrm>
            <a:off x="3944888" y="3013861"/>
            <a:ext cx="1351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0" name="Google Shape;550;p44"/>
          <p:cNvSpPr txBox="1"/>
          <p:nvPr/>
        </p:nvSpPr>
        <p:spPr>
          <a:xfrm>
            <a:off x="5354062" y="2851714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1" name="Google Shape;551;p44"/>
          <p:cNvCxnSpPr/>
          <p:nvPr/>
        </p:nvCxnSpPr>
        <p:spPr>
          <a:xfrm>
            <a:off x="3767304" y="3467690"/>
            <a:ext cx="1528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2" name="Google Shape;552;p44"/>
          <p:cNvSpPr txBox="1"/>
          <p:nvPr/>
        </p:nvSpPr>
        <p:spPr>
          <a:xfrm>
            <a:off x="5354062" y="3305556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3" name="Google Shape;553;p44"/>
          <p:cNvCxnSpPr/>
          <p:nvPr/>
        </p:nvCxnSpPr>
        <p:spPr>
          <a:xfrm>
            <a:off x="3574266" y="3921542"/>
            <a:ext cx="1721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4"/>
          <p:cNvSpPr txBox="1"/>
          <p:nvPr/>
        </p:nvSpPr>
        <p:spPr>
          <a:xfrm>
            <a:off x="5354062" y="3759399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55" name="Google Shape;555;p44"/>
          <p:cNvCxnSpPr/>
          <p:nvPr/>
        </p:nvCxnSpPr>
        <p:spPr>
          <a:xfrm>
            <a:off x="3373524" y="4375370"/>
            <a:ext cx="1914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4"/>
          <p:cNvSpPr txBox="1"/>
          <p:nvPr/>
        </p:nvSpPr>
        <p:spPr>
          <a:xfrm>
            <a:off x="5354062" y="4213241"/>
            <a:ext cx="26259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2" name="Google Shape;562;p4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563" name="Google Shape;563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975250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4" name="Google Shape;564;p45"/>
          <p:cNvSpPr txBox="1"/>
          <p:nvPr/>
        </p:nvSpPr>
        <p:spPr>
          <a:xfrm>
            <a:off x="980194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5" name="Google Shape;56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029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6" name="Google Shape;566;p45"/>
          <p:cNvSpPr txBox="1"/>
          <p:nvPr/>
        </p:nvSpPr>
        <p:spPr>
          <a:xfrm>
            <a:off x="2927973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7" name="Google Shape;567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70808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8" name="Google Shape;568;p45"/>
          <p:cNvSpPr txBox="1"/>
          <p:nvPr/>
        </p:nvSpPr>
        <p:spPr>
          <a:xfrm>
            <a:off x="4875752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9" name="Google Shape;569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818587" y="1797947"/>
            <a:ext cx="1465200" cy="146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5"/>
          <p:cNvSpPr txBox="1"/>
          <p:nvPr/>
        </p:nvSpPr>
        <p:spPr>
          <a:xfrm>
            <a:off x="6823531" y="3390846"/>
            <a:ext cx="14652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b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76" name="Google Shape;576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000000">
              <a:alpha val="15080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78" name="Google Shape;578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4" name="Google Shape;624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625" name="Google Shape;625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26" name="Google Shape;626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48" name="Google Shape;648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49" name="Google Shape;649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0" name="Google Shape;650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1" name="Google Shape;651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2" name="Google Shape;652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3" name="Google Shape;653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8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5" name="Google Shape;655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6" name="Google Shape;656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7" name="Google Shape;657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9" name="Google Shape;659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0" name="Google Shape;660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aphicFrame>
        <p:nvGraphicFramePr>
          <p:cNvPr id="667" name="Google Shape;667;p47"/>
          <p:cNvGraphicFramePr/>
          <p:nvPr/>
        </p:nvGraphicFramePr>
        <p:xfrm>
          <a:off x="975250" y="1854300"/>
          <a:ext cx="7410725" cy="2713120"/>
        </p:xfrm>
        <a:graphic>
          <a:graphicData uri="http://schemas.openxmlformats.org/drawingml/2006/table">
            <a:tbl>
              <a:tblPr>
                <a:noFill/>
                <a:tableStyleId>{85AF98B6-0896-4745-9ED8-C8CFF3DE4422}</a:tableStyleId>
              </a:tblPr>
              <a:tblGrid>
                <a:gridCol w="82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1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3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zh-CN" altLang="en-US" dirty="0"/>
              <a:t>降维问题：主成分分析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altLang="zh-CN" dirty="0"/>
              <a:t>Principal Component Analysis</a:t>
            </a:r>
            <a:endParaRPr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82881403-4B86-4CDF-99FA-A7B14ADFE497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6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5" name="Google Shape;1585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86" name="Google Shape;1586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87" name="Google Shape;1587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88" name="Google Shape;1588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89" name="Google Shape;1589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90" name="Google Shape;1590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1" name="Google Shape;1591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92" name="Google Shape;1592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93" name="Google Shape;1593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4" name="Google Shape;1594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95" name="Google Shape;1595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96" name="Google Shape;1596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97" name="Google Shape;1597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799"/>
            <a:ext cx="7193400" cy="31304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/>
              <a:t>概念复习：变量</a:t>
            </a:r>
            <a:endParaRPr lang="en-US" altLang="zh-CN" dirty="0"/>
          </a:p>
          <a:p>
            <a:pPr marL="0" lvl="0" indent="0">
              <a:buNone/>
            </a:pPr>
            <a:r>
              <a:rPr lang="zh-CN" altLang="en-US" sz="1800" dirty="0"/>
              <a:t>统计学里，变量是对象的特征。它可以是定性的也可以是定量的，一个定量变量要么是离散的，要么是连续的。社会科学中研究变量的关系，通常采用数学中对应的观念，把一个变量称为自变量（独立变量 </a:t>
            </a:r>
            <a:r>
              <a:rPr lang="en-US" altLang="zh-CN" sz="1800" dirty="0"/>
              <a:t>Independent variables, IVs</a:t>
            </a:r>
            <a:r>
              <a:rPr lang="zh-CN" altLang="en-US" sz="1800" dirty="0"/>
              <a:t>），另一个变量称之为因变量（依赖变量 </a:t>
            </a:r>
            <a:r>
              <a:rPr lang="en-US" altLang="zh-CN" sz="1800" dirty="0"/>
              <a:t>Dependent variables, DVs</a:t>
            </a:r>
            <a:r>
              <a:rPr lang="zh-CN" altLang="en-US" sz="1800" dirty="0"/>
              <a:t>）</a:t>
            </a:r>
            <a:endParaRPr sz="1800" dirty="0"/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9802C87D-B5A5-4DF2-BEB8-C5859C2BDA7B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7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252557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3129718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降维问题：主成分分析</a:t>
            </a:r>
            <a:endParaRPr dirty="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400" dirty="0"/>
              <a:t>将一个大的变量集合转化为更少的变量集合，同时保留大的变量集合中的大部分信息（主成分）。</a:t>
            </a:r>
            <a:endParaRPr sz="1400" dirty="0"/>
          </a:p>
        </p:txBody>
      </p:sp>
      <p:pic>
        <p:nvPicPr>
          <p:cNvPr id="1026" name="Picture 2" descr="https://bkimg.cdn.bcebos.com/pic/810a19d8bc3eb1351283fce3a91ea8d3fd1f4425?x-bce-process=image/watermark,image_d2F0ZXIvYmFpa2UxODA=,g_7,xp_5,yp_5">
            <a:extLst>
              <a:ext uri="{FF2B5EF4-FFF2-40B4-BE49-F238E27FC236}">
                <a16:creationId xmlns:a16="http://schemas.microsoft.com/office/drawing/2014/main" id="{ABE375C2-F391-4F86-800E-A1CF4473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95" y="1096296"/>
            <a:ext cx="2846035" cy="28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F4D8CDA4-6569-4C88-AAC9-4A2E6228CC7E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8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394647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3429602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基本概念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400" dirty="0"/>
              <a:t>维：原有的坐标轴</a:t>
            </a: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400" dirty="0"/>
              <a:t>基：转换后的坐标轴（不一定是左图的</a:t>
            </a:r>
            <a:r>
              <a:rPr lang="en-US" altLang="zh-CN" sz="1400" dirty="0"/>
              <a:t>x</a:t>
            </a:r>
            <a:r>
              <a:rPr lang="zh-CN" altLang="en-US" sz="1400" dirty="0"/>
              <a:t>和</a:t>
            </a:r>
            <a:r>
              <a:rPr lang="en-US" altLang="zh-CN" sz="1400" dirty="0"/>
              <a:t>y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400" dirty="0"/>
              <a:t>投影：</a:t>
            </a:r>
            <a:r>
              <a:rPr lang="en-US" altLang="zh-CN" sz="1400" dirty="0"/>
              <a:t>A</a:t>
            </a:r>
            <a:r>
              <a:rPr lang="zh-CN" altLang="en-US" sz="1400" dirty="0"/>
              <a:t>向量对</a:t>
            </a:r>
            <a:r>
              <a:rPr lang="en-US" altLang="zh-CN" sz="1400" dirty="0"/>
              <a:t>B</a:t>
            </a:r>
            <a:r>
              <a:rPr lang="zh-CN" altLang="en-US" sz="1400" dirty="0"/>
              <a:t>向量所在直线的投射（可负）</a:t>
            </a:r>
            <a:endParaRPr lang="en-US" altLang="zh-CN" sz="1400" dirty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1400" dirty="0"/>
              <a:t>此时是一个向量（分量）</a:t>
            </a:r>
          </a:p>
        </p:txBody>
      </p:sp>
      <p:pic>
        <p:nvPicPr>
          <p:cNvPr id="1026" name="Picture 2" descr="https://bkimg.cdn.bcebos.com/pic/810a19d8bc3eb1351283fce3a91ea8d3fd1f4425?x-bce-process=image/watermark,image_d2F0ZXIvYmFpa2UxODA=,g_7,xp_5,yp_5">
            <a:extLst>
              <a:ext uri="{FF2B5EF4-FFF2-40B4-BE49-F238E27FC236}">
                <a16:creationId xmlns:a16="http://schemas.microsoft.com/office/drawing/2014/main" id="{ABE375C2-F391-4F86-800E-A1CF4473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95" y="1096296"/>
            <a:ext cx="2846035" cy="28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dot product - Math Insight">
            <a:extLst>
              <a:ext uri="{FF2B5EF4-FFF2-40B4-BE49-F238E27FC236}">
                <a16:creationId xmlns:a16="http://schemas.microsoft.com/office/drawing/2014/main" id="{6B62A8A5-06C2-4C4D-AB65-AACC037F5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7846">
            <a:off x="6310059" y="2831691"/>
            <a:ext cx="1071906" cy="75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2AF4CAF3-009A-4515-8CD3-B255DFC2F379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1200" smtClean="0">
                <a:solidFill>
                  <a:schemeClr val="lt2"/>
                </a:solidFill>
                <a:latin typeface="Quantico"/>
                <a:sym typeface="Quantico"/>
              </a:rPr>
              <a:pPr algn="r"/>
              <a:t>9</a:t>
            </a:fld>
            <a:endParaRPr lang="en" sz="1200" dirty="0">
              <a:solidFill>
                <a:schemeClr val="lt2"/>
              </a:solidFill>
              <a:latin typeface="Quantico"/>
              <a:sym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556378652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3016</Words>
  <Application>Microsoft Office PowerPoint</Application>
  <PresentationFormat>全屏显示(16:9)</PresentationFormat>
  <Paragraphs>581</Paragraphs>
  <Slides>60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7" baseType="lpstr">
      <vt:lpstr>Titillium Web Light</vt:lpstr>
      <vt:lpstr>Quantico</vt:lpstr>
      <vt:lpstr>Montserrat</vt:lpstr>
      <vt:lpstr>Calibri</vt:lpstr>
      <vt:lpstr>Arial</vt:lpstr>
      <vt:lpstr>Titillium Web</vt:lpstr>
      <vt:lpstr>Juno template</vt:lpstr>
      <vt:lpstr>(连续变量的)构成问题（其一） Construction(in continuous variables)</vt:lpstr>
      <vt:lpstr>Menu[a]</vt:lpstr>
      <vt:lpstr>两条通路</vt:lpstr>
      <vt:lpstr>降维问题</vt:lpstr>
      <vt:lpstr>构成问题</vt:lpstr>
      <vt:lpstr>1. 降维问题：主成分分析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Our process is easy</vt:lpstr>
      <vt:lpstr>碎石图 Scree</vt:lpstr>
      <vt:lpstr>平行分析（parallel analysis）</vt:lpstr>
      <vt:lpstr>PowerPoint 演示文稿</vt:lpstr>
      <vt:lpstr>一些需要注意的点</vt:lpstr>
      <vt:lpstr>PowerPoint 演示文稿</vt:lpstr>
      <vt:lpstr>2. 拓展：独立成分分析</vt:lpstr>
      <vt:lpstr>区别？</vt:lpstr>
      <vt:lpstr>3. （探索性）因子分析</vt:lpstr>
      <vt:lpstr>PowerPoint 演示文稿</vt:lpstr>
      <vt:lpstr>区别？</vt:lpstr>
      <vt:lpstr>区别2（2023.02.09）</vt:lpstr>
      <vt:lpstr>PowerPoint 演示文稿</vt:lpstr>
      <vt:lpstr>区别2（2023.02.09）</vt:lpstr>
      <vt:lpstr>PowerPoint 演示文稿</vt:lpstr>
      <vt:lpstr>Our process is easy</vt:lpstr>
      <vt:lpstr>常规检验</vt:lpstr>
      <vt:lpstr>因子分析的（理想）碎石图</vt:lpstr>
      <vt:lpstr>因子提取方法（in SPSS and R）</vt:lpstr>
      <vt:lpstr>PowerPoint 演示文稿</vt:lpstr>
      <vt:lpstr>因子旋转方法</vt:lpstr>
      <vt:lpstr>因子旋转方法（in SPSS and R）</vt:lpstr>
      <vt:lpstr>因子 命名</vt:lpstr>
      <vt:lpstr>一些函数</vt:lpstr>
      <vt:lpstr>课后作业</vt:lpstr>
      <vt:lpstr>课后作业</vt:lpstr>
      <vt:lpstr>课后作业</vt:lpstr>
      <vt:lpstr>Thanks!</vt:lpstr>
      <vt:lpstr>PowerPoint 演示文稿</vt:lpstr>
      <vt:lpstr>PowerPoint 演示文稿</vt:lpstr>
      <vt:lpstr>Diagrams and infographics</vt:lpstr>
      <vt:lpstr>PowerPoint 演示文稿</vt:lpstr>
      <vt:lpstr>Want big impact? Use big image.</vt:lpstr>
      <vt:lpstr>And tables to compare data</vt:lpstr>
      <vt:lpstr>Maps</vt:lpstr>
      <vt:lpstr>89,526,124</vt:lpstr>
      <vt:lpstr>89,526,124$</vt:lpstr>
      <vt:lpstr>Let’s review some concepts</vt:lpstr>
      <vt:lpstr>PowerPoint 演示文稿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构成问题（其一） Construction</dc:title>
  <cp:lastModifiedBy>CHEN Xi</cp:lastModifiedBy>
  <cp:revision>51</cp:revision>
  <dcterms:modified xsi:type="dcterms:W3CDTF">2023-03-13T14:19:47Z</dcterms:modified>
</cp:coreProperties>
</file>